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6" r:id="rId5"/>
    <p:sldId id="259" r:id="rId6"/>
    <p:sldId id="260" r:id="rId7"/>
    <p:sldId id="263" r:id="rId8"/>
    <p:sldId id="261" r:id="rId9"/>
    <p:sldId id="262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 smtClean="0"/>
              <a:t>Bullying</a:t>
            </a:r>
            <a:endParaRPr lang="en-GB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824799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Together we can stop it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589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Anti-bullying week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262981"/>
            <a:ext cx="3556000" cy="3556000"/>
          </a:xfrm>
        </p:spPr>
      </p:pic>
    </p:spTree>
    <p:extLst>
      <p:ext uri="{BB962C8B-B14F-4D97-AF65-F5344CB8AC3E}">
        <p14:creationId xmlns:p14="http://schemas.microsoft.com/office/powerpoint/2010/main" val="231292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bullying?</a:t>
            </a:r>
            <a:endParaRPr lang="en-GB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01931" y="2582408"/>
            <a:ext cx="11143031" cy="200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GB" dirty="0"/>
              <a:t>There </a:t>
            </a:r>
            <a:r>
              <a:rPr lang="en-GB" dirty="0" smtClean="0"/>
              <a:t>are lots of definitions </a:t>
            </a:r>
            <a:r>
              <a:rPr lang="en-GB" dirty="0"/>
              <a:t>of </a:t>
            </a:r>
            <a:r>
              <a:rPr lang="en-GB" dirty="0" smtClean="0"/>
              <a:t>bullying. However</a:t>
            </a:r>
            <a:r>
              <a:rPr lang="en-GB" dirty="0"/>
              <a:t>, it’s usually defined as behaviour that is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intended </a:t>
            </a:r>
            <a:r>
              <a:rPr lang="en-GB" dirty="0"/>
              <a:t>to hurt someone either physically or </a:t>
            </a:r>
            <a:r>
              <a:rPr lang="en-GB" dirty="0" smtClean="0"/>
              <a:t>emotionally</a:t>
            </a:r>
          </a:p>
          <a:p>
            <a:endParaRPr lang="en-US" dirty="0">
              <a:latin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</a:rPr>
              <a:t>It is repeated. (It happens more than once).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98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does it look like?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It takes many forms and can include:</a:t>
            </a:r>
          </a:p>
          <a:p>
            <a:r>
              <a:rPr lang="en-GB" dirty="0"/>
              <a:t>physical assault</a:t>
            </a:r>
          </a:p>
          <a:p>
            <a:r>
              <a:rPr lang="en-GB" dirty="0"/>
              <a:t>teasing</a:t>
            </a:r>
          </a:p>
          <a:p>
            <a:r>
              <a:rPr lang="en-GB" dirty="0"/>
              <a:t>making threats</a:t>
            </a:r>
          </a:p>
          <a:p>
            <a:r>
              <a:rPr lang="en-GB" dirty="0"/>
              <a:t>name calling</a:t>
            </a:r>
          </a:p>
          <a:p>
            <a:r>
              <a:rPr lang="en-GB" dirty="0"/>
              <a:t>cyberbullying - bullying via mobile phone or online (</a:t>
            </a:r>
            <a:r>
              <a:rPr lang="en-GB" dirty="0" err="1"/>
              <a:t>eg</a:t>
            </a:r>
            <a:r>
              <a:rPr lang="en-GB" dirty="0"/>
              <a:t> email, social networks and instant messenger)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04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is involved in bullying?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The Bully</a:t>
            </a:r>
          </a:p>
          <a:p>
            <a:r>
              <a:rPr lang="en-GB" sz="3600" dirty="0" smtClean="0"/>
              <a:t>The Victim</a:t>
            </a:r>
          </a:p>
          <a:p>
            <a:r>
              <a:rPr lang="en-GB" sz="3600" dirty="0" smtClean="0"/>
              <a:t>Bystanders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210" y="1957849"/>
            <a:ext cx="609600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6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is who in these pictures?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58" y="2375346"/>
            <a:ext cx="3236684" cy="331760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4" y="2333761"/>
            <a:ext cx="5045992" cy="336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8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Bystanders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067237"/>
          </a:xfrm>
        </p:spPr>
        <p:txBody>
          <a:bodyPr>
            <a:normAutofit/>
          </a:bodyPr>
          <a:lstStyle/>
          <a:p>
            <a:pPr lvl="0"/>
            <a:r>
              <a:rPr lang="en-US" altLang="en-US" sz="2400" dirty="0">
                <a:latin typeface="Arial" panose="020B0604020202020204" pitchFamily="34" charset="0"/>
              </a:rPr>
              <a:t>Bullying situations usually involve more than the bully and the victim. They also involve </a:t>
            </a:r>
            <a:r>
              <a:rPr lang="en-US" altLang="en-US" sz="2400" b="1" dirty="0">
                <a:latin typeface="Arial" panose="020B0604020202020204" pitchFamily="34" charset="0"/>
              </a:rPr>
              <a:t>bystanders</a:t>
            </a:r>
            <a:r>
              <a:rPr lang="en-US" altLang="en-US" sz="2400" dirty="0">
                <a:latin typeface="Arial" panose="020B0604020202020204" pitchFamily="34" charset="0"/>
              </a:rPr>
              <a:t>—those who watch bullying happen or hear about it. 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lvl="0"/>
            <a:endParaRPr lang="en-US" altLang="en-US" sz="2400" dirty="0">
              <a:latin typeface="Arial" panose="020B0604020202020204" pitchFamily="34" charset="0"/>
            </a:endParaRPr>
          </a:p>
          <a:p>
            <a:pPr lvl="0"/>
            <a:r>
              <a:rPr lang="en-GB" altLang="en-US" sz="2400" dirty="0" smtClean="0">
                <a:latin typeface="Arial" panose="020B0604020202020204" pitchFamily="34" charset="0"/>
              </a:rPr>
              <a:t>The bystander plays an important role.</a:t>
            </a:r>
            <a:endParaRPr lang="en-GB" sz="2400" dirty="0"/>
          </a:p>
          <a:p>
            <a:endParaRPr lang="en-GB" sz="2400" dirty="0" smtClean="0"/>
          </a:p>
          <a:p>
            <a:r>
              <a:rPr lang="en-US" altLang="en-US" sz="2400" dirty="0">
                <a:latin typeface="Arial" panose="020B0604020202020204" pitchFamily="34" charset="0"/>
              </a:rPr>
              <a:t>Depending on how bystanders respond, they can either </a:t>
            </a:r>
            <a:r>
              <a:rPr lang="en-US" altLang="en-US" sz="2400" dirty="0" smtClean="0">
                <a:latin typeface="Arial" panose="020B0604020202020204" pitchFamily="34" charset="0"/>
              </a:rPr>
              <a:t>add </a:t>
            </a:r>
            <a:r>
              <a:rPr lang="en-US" altLang="en-US" sz="2400" dirty="0">
                <a:latin typeface="Arial" panose="020B0604020202020204" pitchFamily="34" charset="0"/>
              </a:rPr>
              <a:t>to the problem </a:t>
            </a:r>
            <a:r>
              <a:rPr lang="en-US" altLang="en-US" sz="2400" i="1" dirty="0">
                <a:latin typeface="Arial" panose="020B0604020202020204" pitchFamily="34" charset="0"/>
              </a:rPr>
              <a:t>or </a:t>
            </a:r>
            <a:r>
              <a:rPr lang="en-US" altLang="en-US" sz="2400" dirty="0" smtClean="0">
                <a:latin typeface="Arial" panose="020B0604020202020204" pitchFamily="34" charset="0"/>
              </a:rPr>
              <a:t>help find the </a:t>
            </a:r>
            <a:r>
              <a:rPr lang="en-US" altLang="en-US" sz="2400" dirty="0">
                <a:latin typeface="Arial" panose="020B0604020202020204" pitchFamily="34" charset="0"/>
              </a:rPr>
              <a:t>solution. </a:t>
            </a:r>
            <a:endParaRPr lang="en-GB" sz="2400" dirty="0"/>
          </a:p>
          <a:p>
            <a:endParaRPr lang="en-GB" dirty="0"/>
          </a:p>
        </p:txBody>
      </p:sp>
      <p:pic>
        <p:nvPicPr>
          <p:cNvPr id="4" name="Picture 3" descr="Standing Up and Speaking Out - NotEnoughGood.com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370" y="44276"/>
            <a:ext cx="1989969" cy="179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8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can a bystander make it worse?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71" y="2222287"/>
            <a:ext cx="8989181" cy="4313980"/>
          </a:xfrm>
        </p:spPr>
        <p:txBody>
          <a:bodyPr>
            <a:norm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                        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Some bystanders . . . </a:t>
            </a:r>
            <a:r>
              <a:rPr lang="en-US" altLang="en-US" b="1" i="1" dirty="0">
                <a:latin typeface="Arial" panose="020B0604020202020204" pitchFamily="34" charset="0"/>
              </a:rPr>
              <a:t>instigate </a:t>
            </a:r>
            <a:r>
              <a:rPr lang="en-US" altLang="en-US" dirty="0">
                <a:latin typeface="Arial" panose="020B0604020202020204" pitchFamily="34" charset="0"/>
              </a:rPr>
              <a:t>the bullying by prodding the bully to begin</a:t>
            </a:r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Other bystanders . . . </a:t>
            </a:r>
            <a:r>
              <a:rPr lang="en-US" altLang="en-US" b="1" i="1" dirty="0">
                <a:latin typeface="Arial" panose="020B0604020202020204" pitchFamily="34" charset="0"/>
              </a:rPr>
              <a:t>encourage</a:t>
            </a:r>
            <a:r>
              <a:rPr lang="en-US" altLang="en-US" dirty="0">
                <a:latin typeface="Arial" panose="020B0604020202020204" pitchFamily="34" charset="0"/>
              </a:rPr>
              <a:t> the bullying by laughing, cheering, or making </a:t>
            </a:r>
            <a:r>
              <a:rPr lang="en-US" altLang="en-US" dirty="0" smtClean="0">
                <a:latin typeface="Arial" panose="020B0604020202020204" pitchFamily="34" charset="0"/>
              </a:rPr>
              <a:t>comments.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b="1" dirty="0" smtClean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 smtClean="0">
                <a:latin typeface="Arial" panose="020B0604020202020204" pitchFamily="34" charset="0"/>
              </a:rPr>
              <a:t>And </a:t>
            </a:r>
            <a:r>
              <a:rPr lang="en-US" altLang="en-US" b="1" dirty="0">
                <a:latin typeface="Arial" panose="020B0604020202020204" pitchFamily="34" charset="0"/>
              </a:rPr>
              <a:t>other bystanders . . . </a:t>
            </a:r>
            <a:r>
              <a:rPr lang="en-US" altLang="en-US" b="1" i="1" dirty="0">
                <a:latin typeface="Arial" panose="020B0604020202020204" pitchFamily="34" charset="0"/>
              </a:rPr>
              <a:t>join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b="1" dirty="0">
                <a:latin typeface="Arial" panose="020B0604020202020204" pitchFamily="34" charset="0"/>
              </a:rPr>
              <a:t>in</a:t>
            </a:r>
            <a:r>
              <a:rPr lang="en-US" altLang="en-US" dirty="0">
                <a:latin typeface="Arial" panose="020B0604020202020204" pitchFamily="34" charset="0"/>
              </a:rPr>
              <a:t> the bullying once it has </a:t>
            </a:r>
            <a:r>
              <a:rPr lang="en-US" altLang="en-US" dirty="0" smtClean="0">
                <a:latin typeface="Arial" panose="020B0604020202020204" pitchFamily="34" charset="0"/>
              </a:rPr>
              <a:t>begun by copying the bully.</a:t>
            </a:r>
            <a:r>
              <a:rPr lang="en-US" altLang="en-US" dirty="0">
                <a:latin typeface="Arial" panose="020B0604020202020204" pitchFamily="34" charset="0"/>
              </a:rPr>
              <a:t> 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b="1" dirty="0" smtClean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b="1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 smtClean="0">
                <a:latin typeface="Arial" panose="020B0604020202020204" pitchFamily="34" charset="0"/>
              </a:rPr>
              <a:t>Most </a:t>
            </a:r>
            <a:r>
              <a:rPr lang="en-US" altLang="en-US" b="1" dirty="0">
                <a:latin typeface="Arial" panose="020B0604020202020204" pitchFamily="34" charset="0"/>
              </a:rPr>
              <a:t>bystanders . . . </a:t>
            </a:r>
            <a:r>
              <a:rPr lang="en-US" altLang="en-US" b="1" i="1" dirty="0" smtClean="0">
                <a:latin typeface="Arial" panose="020B0604020202020204" pitchFamily="34" charset="0"/>
              </a:rPr>
              <a:t>accept</a:t>
            </a:r>
            <a:r>
              <a:rPr lang="en-US" altLang="en-US" dirty="0" smtClean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bullying by watching and doing nothing. Often without </a:t>
            </a:r>
            <a:r>
              <a:rPr lang="en-US" altLang="en-US" dirty="0" smtClean="0">
                <a:latin typeface="Arial" panose="020B0604020202020204" pitchFamily="34" charset="0"/>
              </a:rPr>
              <a:t>realizing </a:t>
            </a:r>
            <a:r>
              <a:rPr lang="en-US" altLang="en-US" dirty="0">
                <a:latin typeface="Arial" panose="020B0604020202020204" pitchFamily="34" charset="0"/>
              </a:rPr>
              <a:t>it, these bystanders also contribute to the </a:t>
            </a:r>
            <a:r>
              <a:rPr lang="en-US" altLang="en-US" dirty="0" smtClean="0">
                <a:latin typeface="Arial" panose="020B0604020202020204" pitchFamily="34" charset="0"/>
              </a:rPr>
              <a:t>problem. Often a bully wants an audience these bystanders play that part.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b="1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b="1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222" y="3761317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8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can a bystander make it better?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083" y="2327124"/>
            <a:ext cx="10554574" cy="2776931"/>
          </a:xfrm>
        </p:spPr>
        <p:txBody>
          <a:bodyPr/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Bystanders also have the power to play a key role in preventing or stopping bullying.  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b="1" dirty="0" smtClean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 smtClean="0">
                <a:latin typeface="Arial" panose="020B0604020202020204" pitchFamily="34" charset="0"/>
              </a:rPr>
              <a:t>Some </a:t>
            </a:r>
            <a:r>
              <a:rPr lang="en-US" altLang="en-US" b="1" dirty="0">
                <a:latin typeface="Arial" panose="020B0604020202020204" pitchFamily="34" charset="0"/>
              </a:rPr>
              <a:t>bystanders . . . </a:t>
            </a:r>
            <a:r>
              <a:rPr lang="en-US" altLang="en-US" b="1" i="1" dirty="0">
                <a:latin typeface="Arial" panose="020B0604020202020204" pitchFamily="34" charset="0"/>
              </a:rPr>
              <a:t>directly intervene</a:t>
            </a:r>
            <a:r>
              <a:rPr lang="en-US" altLang="en-US" i="1" dirty="0">
                <a:latin typeface="Arial" panose="020B0604020202020204" pitchFamily="34" charset="0"/>
              </a:rPr>
              <a:t>,</a:t>
            </a:r>
            <a:r>
              <a:rPr lang="en-US" altLang="en-US" dirty="0">
                <a:latin typeface="Arial" panose="020B0604020202020204" pitchFamily="34" charset="0"/>
              </a:rPr>
              <a:t> by discouraging the bully, defending the victim, or redirecting the situation away from bullying</a:t>
            </a:r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Other bystanders . . .  </a:t>
            </a:r>
            <a:r>
              <a:rPr lang="en-US" altLang="en-US" b="1" i="1" dirty="0">
                <a:latin typeface="Arial" panose="020B0604020202020204" pitchFamily="34" charset="0"/>
              </a:rPr>
              <a:t>get help</a:t>
            </a:r>
            <a:r>
              <a:rPr lang="en-US" altLang="en-US" i="1" dirty="0">
                <a:latin typeface="Arial" panose="020B0604020202020204" pitchFamily="34" charset="0"/>
              </a:rPr>
              <a:t>,</a:t>
            </a:r>
            <a:r>
              <a:rPr lang="en-US" altLang="en-US" dirty="0">
                <a:latin typeface="Arial" panose="020B0604020202020204" pitchFamily="34" charset="0"/>
              </a:rPr>
              <a:t> by </a:t>
            </a:r>
            <a:r>
              <a:rPr lang="en-US" altLang="en-US" dirty="0" smtClean="0">
                <a:latin typeface="Arial" panose="020B0604020202020204" pitchFamily="34" charset="0"/>
              </a:rPr>
              <a:t>getting </a:t>
            </a:r>
            <a:r>
              <a:rPr lang="en-US" altLang="en-US" dirty="0">
                <a:latin typeface="Arial" panose="020B0604020202020204" pitchFamily="34" charset="0"/>
              </a:rPr>
              <a:t>support from </a:t>
            </a:r>
            <a:r>
              <a:rPr lang="en-US" altLang="en-US" dirty="0" smtClean="0">
                <a:latin typeface="Arial" panose="020B0604020202020204" pitchFamily="34" charset="0"/>
              </a:rPr>
              <a:t>friends </a:t>
            </a:r>
            <a:r>
              <a:rPr lang="en-US" altLang="en-US" dirty="0">
                <a:latin typeface="Arial" panose="020B0604020202020204" pitchFamily="34" charset="0"/>
              </a:rPr>
              <a:t>to stand up against bullying or by reporting the bullying to adults.  </a:t>
            </a:r>
            <a:endParaRPr lang="en-US" altLang="en-US" b="1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Two helping hands? Quite possibly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62" y="4484914"/>
            <a:ext cx="3393538" cy="226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3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panose="020B0604020202020204" pitchFamily="34" charset="0"/>
              </a:rPr>
              <a:t>But I would be worried?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455" y="2012648"/>
            <a:ext cx="10554574" cy="3909045"/>
          </a:xfrm>
        </p:spPr>
        <p:txBody>
          <a:bodyPr>
            <a:norm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  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 smtClean="0">
                <a:latin typeface="Arial" panose="020B0604020202020204" pitchFamily="34" charset="0"/>
              </a:rPr>
              <a:t>“</a:t>
            </a:r>
            <a:r>
              <a:rPr lang="en-US" altLang="en-US" dirty="0">
                <a:latin typeface="Arial" panose="020B0604020202020204" pitchFamily="34" charset="0"/>
              </a:rPr>
              <a:t>It’s none of my business.”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 smtClean="0">
                <a:latin typeface="Arial" panose="020B0604020202020204" pitchFamily="34" charset="0"/>
              </a:rPr>
              <a:t>I don’t want to get </a:t>
            </a:r>
            <a:r>
              <a:rPr lang="en-US" altLang="en-US" dirty="0">
                <a:latin typeface="Arial" panose="020B0604020202020204" pitchFamily="34" charset="0"/>
              </a:rPr>
              <a:t>hurt or becoming another victim. 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I</a:t>
            </a:r>
            <a:r>
              <a:rPr lang="en-US" altLang="en-US" dirty="0" smtClean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feel powerless to stop the bully.     </a:t>
            </a:r>
            <a:r>
              <a:rPr lang="en-US" altLang="en-US" dirty="0" smtClean="0">
                <a:latin typeface="Arial" panose="020B0604020202020204" pitchFamily="34" charset="0"/>
              </a:rPr>
              <a:t> 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 smtClean="0">
                <a:latin typeface="Arial" panose="020B0604020202020204" pitchFamily="34" charset="0"/>
              </a:rPr>
              <a:t>I </a:t>
            </a:r>
            <a:r>
              <a:rPr lang="en-US" altLang="en-US" dirty="0">
                <a:latin typeface="Arial" panose="020B0604020202020204" pitchFamily="34" charset="0"/>
              </a:rPr>
              <a:t>think that telling adults won’t help or it may make things worse.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 smtClean="0">
                <a:latin typeface="Arial" panose="020B0604020202020204" pitchFamily="34" charset="0"/>
              </a:rPr>
              <a:t>I </a:t>
            </a:r>
            <a:r>
              <a:rPr lang="en-US" altLang="en-US" dirty="0">
                <a:latin typeface="Arial" panose="020B0604020202020204" pitchFamily="34" charset="0"/>
              </a:rPr>
              <a:t>don’t know what to do</a:t>
            </a:r>
            <a:r>
              <a:rPr lang="en-US" altLang="en-US" dirty="0" smtClean="0">
                <a:latin typeface="Arial" panose="020B0604020202020204" pitchFamily="34" charset="0"/>
              </a:rPr>
              <a:t>.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 smtClean="0">
                <a:latin typeface="Arial" panose="020B0604020202020204" pitchFamily="34" charset="0"/>
              </a:rPr>
              <a:t>Nervous </a:t>
            </a:r>
            <a:r>
              <a:rPr lang="en-US" altLang="en-US" dirty="0">
                <a:latin typeface="Arial" panose="020B0604020202020204" pitchFamily="34" charset="0"/>
              </a:rPr>
              <a:t>about speaking to anyone about the </a:t>
            </a:r>
            <a:r>
              <a:rPr lang="en-US" altLang="en-US" dirty="0" smtClean="0">
                <a:latin typeface="Arial" panose="020B0604020202020204" pitchFamily="34" charset="0"/>
              </a:rPr>
              <a:t>bullying 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 smtClean="0">
                <a:latin typeface="Arial" panose="020B0604020202020204" pitchFamily="34" charset="0"/>
              </a:rPr>
              <a:t>I feel guilty </a:t>
            </a:r>
            <a:r>
              <a:rPr lang="en-US" altLang="en-US" dirty="0">
                <a:latin typeface="Arial" panose="020B0604020202020204" pitchFamily="34" charset="0"/>
              </a:rPr>
              <a:t>for not having defended the victim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098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Stand up, Speak out. Be a good friend.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Who wants to stop any bullying in our school? All these people agree with you.</a:t>
            </a:r>
          </a:p>
          <a:p>
            <a:endParaRPr lang="en-GB" dirty="0"/>
          </a:p>
          <a:p>
            <a:r>
              <a:rPr lang="en-GB" dirty="0" smtClean="0"/>
              <a:t>Teachers will listen, tell them</a:t>
            </a:r>
          </a:p>
          <a:p>
            <a:endParaRPr lang="en-GB" dirty="0"/>
          </a:p>
          <a:p>
            <a:r>
              <a:rPr lang="en-GB" dirty="0" smtClean="0"/>
              <a:t>Think of how you will make that persons life better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79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113</TotalTime>
  <Words>214</Words>
  <Application>Microsoft Office PowerPoint</Application>
  <PresentationFormat>Widescreen</PresentationFormat>
  <Paragraphs>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2</vt:lpstr>
      <vt:lpstr>Quotable</vt:lpstr>
      <vt:lpstr>Bullying</vt:lpstr>
      <vt:lpstr>Anti-bullying week</vt:lpstr>
      <vt:lpstr>What is bullying?</vt:lpstr>
      <vt:lpstr>What does it look like?</vt:lpstr>
      <vt:lpstr>Who is involved in bullying?</vt:lpstr>
      <vt:lpstr>Who is who in these pictures?</vt:lpstr>
      <vt:lpstr>Bystanders</vt:lpstr>
      <vt:lpstr>How can a bystander make it worse?</vt:lpstr>
      <vt:lpstr>How can a bystander make it better?</vt:lpstr>
      <vt:lpstr>But I would be worried?</vt:lpstr>
      <vt:lpstr>Stand up, Speak out. Be a good friend.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</dc:title>
  <dc:creator>Dylan Wrixon</dc:creator>
  <cp:lastModifiedBy>Christopher Brown</cp:lastModifiedBy>
  <cp:revision>15</cp:revision>
  <dcterms:created xsi:type="dcterms:W3CDTF">2016-11-15T14:19:08Z</dcterms:created>
  <dcterms:modified xsi:type="dcterms:W3CDTF">2018-11-05T14:45:07Z</dcterms:modified>
</cp:coreProperties>
</file>