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0"/>
  </p:notesMasterIdLst>
  <p:handoutMasterIdLst>
    <p:handoutMasterId r:id="rId31"/>
  </p:handoutMasterIdLst>
  <p:sldIdLst>
    <p:sldId id="419" r:id="rId5"/>
    <p:sldId id="430" r:id="rId6"/>
    <p:sldId id="263" r:id="rId7"/>
    <p:sldId id="262" r:id="rId8"/>
    <p:sldId id="258" r:id="rId9"/>
    <p:sldId id="283" r:id="rId10"/>
    <p:sldId id="426" r:id="rId11"/>
    <p:sldId id="275" r:id="rId12"/>
    <p:sldId id="428" r:id="rId13"/>
    <p:sldId id="278" r:id="rId14"/>
    <p:sldId id="423" r:id="rId15"/>
    <p:sldId id="433" r:id="rId16"/>
    <p:sldId id="432" r:id="rId17"/>
    <p:sldId id="434" r:id="rId18"/>
    <p:sldId id="420" r:id="rId19"/>
    <p:sldId id="429" r:id="rId20"/>
    <p:sldId id="427" r:id="rId21"/>
    <p:sldId id="295" r:id="rId22"/>
    <p:sldId id="436" r:id="rId23"/>
    <p:sldId id="296" r:id="rId24"/>
    <p:sldId id="435" r:id="rId25"/>
    <p:sldId id="385" r:id="rId26"/>
    <p:sldId id="425" r:id="rId27"/>
    <p:sldId id="298" r:id="rId28"/>
    <p:sldId id="369" r:id="rId29"/>
  </p:sldIdLst>
  <p:sldSz cx="9144000" cy="6858000" type="screen4x3"/>
  <p:notesSz cx="6669088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FCC00"/>
    <a:srgbClr val="000099"/>
    <a:srgbClr val="FF0000"/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88573" cy="4950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80517" y="1"/>
            <a:ext cx="2888572" cy="4950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584"/>
            <a:ext cx="2888573" cy="4950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80517" y="9431584"/>
            <a:ext cx="2888572" cy="4950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fld id="{CB4A4AD5-2DFC-4D33-85D8-C0DBDD54E7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26394" cy="46950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Berlin Sans FB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50574" y="1"/>
            <a:ext cx="2926394" cy="46950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Berlin Sans FB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4238" y="782638"/>
            <a:ext cx="4908550" cy="36814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9823" y="4698226"/>
            <a:ext cx="4877322" cy="44634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83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6451"/>
            <a:ext cx="2926394" cy="5477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Berlin Sans FB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3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50574" y="9396451"/>
            <a:ext cx="2926394" cy="5477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Berlin Sans FB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79A2478-7CD6-4965-8A95-85AB5B1328F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D5ABA3F-11F3-4874-960C-A8A20625ED21}" type="slidenum">
              <a:rPr lang="en-GB" smtClean="0">
                <a:cs typeface="Arial" charset="0"/>
              </a:rPr>
              <a:pPr/>
              <a:t>1</a:t>
            </a:fld>
            <a:endParaRPr lang="en-GB">
              <a:cs typeface="Arial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594" y="4715793"/>
            <a:ext cx="5335901" cy="4466667"/>
          </a:xfrm>
          <a:noFill/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9A2478-7CD6-4965-8A95-85AB5B1328FA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916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F1EABF0-8C07-4902-AE5A-68C821EA1882}" type="slidenum">
              <a:rPr lang="en-GB" smtClean="0">
                <a:cs typeface="Arial" charset="0"/>
              </a:rPr>
              <a:pPr/>
              <a:t>3</a:t>
            </a:fld>
            <a:endParaRPr lang="en-GB">
              <a:cs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9F26DA4-DBA0-4988-B9BE-BC6D033AB12B}" type="slidenum">
              <a:rPr lang="en-GB" smtClean="0">
                <a:cs typeface="Arial" charset="0"/>
              </a:rPr>
              <a:pPr/>
              <a:t>4</a:t>
            </a:fld>
            <a:endParaRPr lang="en-GB">
              <a:cs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1B9889F-049C-4895-9BCE-6E4C09BACE76}" type="slidenum">
              <a:rPr lang="en-GB" smtClean="0">
                <a:cs typeface="Arial" charset="0"/>
              </a:rPr>
              <a:pPr/>
              <a:t>5</a:t>
            </a:fld>
            <a:endParaRPr lang="en-GB">
              <a:cs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D0E52B6-B8EB-4C36-8704-A0ADEFBF4693}" type="slidenum">
              <a:rPr lang="en-GB" smtClean="0">
                <a:cs typeface="Arial" charset="0"/>
              </a:rPr>
              <a:pPr/>
              <a:t>6</a:t>
            </a:fld>
            <a:endParaRPr lang="en-GB">
              <a:cs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9A2478-7CD6-4965-8A95-85AB5B1328FA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229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4193607-7538-4B04-987B-710E3EFD99B4}" type="slidenum">
              <a:rPr lang="en-GB" smtClean="0">
                <a:cs typeface="Arial" charset="0"/>
              </a:rPr>
              <a:pPr/>
              <a:t>8</a:t>
            </a:fld>
            <a:endParaRPr lang="en-GB">
              <a:cs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9A2478-7CD6-4965-8A95-85AB5B1328FA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599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3E09B31-60F1-4453-B3A0-4F11F2F5B269}" type="slidenum">
              <a:rPr lang="en-GB" smtClean="0">
                <a:cs typeface="Arial" charset="0"/>
              </a:rPr>
              <a:pPr/>
              <a:t>10</a:t>
            </a:fld>
            <a:endParaRPr lang="en-GB">
              <a:cs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9A2478-7CD6-4965-8A95-85AB5B1328FA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06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9A2478-7CD6-4965-8A95-85AB5B1328FA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172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9A2478-7CD6-4965-8A95-85AB5B1328FA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039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80AB9D9-44AA-44B2-8981-39407725263F}" type="slidenum">
              <a:rPr lang="en-GB" smtClean="0">
                <a:cs typeface="Arial" charset="0"/>
              </a:rPr>
              <a:pPr/>
              <a:t>15</a:t>
            </a:fld>
            <a:endParaRPr lang="en-GB"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9A2478-7CD6-4965-8A95-85AB5B1328FA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654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9A2478-7CD6-4965-8A95-85AB5B1328FA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8090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5943511-062E-41E9-A4D6-B01F493929FF}" type="slidenum">
              <a:rPr lang="en-GB" smtClean="0">
                <a:cs typeface="Arial" charset="0"/>
              </a:rPr>
              <a:pPr/>
              <a:t>18</a:t>
            </a:fld>
            <a:endParaRPr lang="en-GB">
              <a:cs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F7C61-91B0-06A9-BFFC-D8778BA19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9B925D-CDAA-5FC8-E1D8-FBECB412AC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B9C64A-588E-DE7D-8D83-B38FA083F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9E88E-5A05-6D28-37A1-BB2FF248BE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9A2478-7CD6-4965-8A95-85AB5B1328FA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277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72E084E-325F-40E3-BD62-C8B6E4FD0971}" type="slidenum">
              <a:rPr lang="en-GB" smtClean="0">
                <a:cs typeface="Arial" charset="0"/>
              </a:rPr>
              <a:pPr/>
              <a:t>20</a:t>
            </a:fld>
            <a:endParaRPr lang="en-GB">
              <a:cs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6845D6A-4BDB-4431-8382-FA97C9372A0F}" type="slidenum">
              <a:rPr lang="en-GB" smtClean="0">
                <a:cs typeface="Arial" charset="0"/>
              </a:rPr>
              <a:pPr/>
              <a:t>22</a:t>
            </a:fld>
            <a:endParaRPr lang="en-GB">
              <a:cs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9A2478-7CD6-4965-8A95-85AB5B1328FA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99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EE7D57F-E091-4D64-81EC-62CF13A506DB}" type="slidenum">
              <a:rPr lang="en-GB" smtClean="0">
                <a:cs typeface="Arial" charset="0"/>
              </a:rPr>
              <a:pPr/>
              <a:t>24</a:t>
            </a:fld>
            <a:endParaRPr lang="en-GB">
              <a:cs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3ECD0CB-0486-4095-8987-93DE754E9259}" type="slidenum">
              <a:rPr lang="en-GB" smtClean="0">
                <a:cs typeface="Arial" charset="0"/>
              </a:rPr>
              <a:pPr/>
              <a:t>25</a:t>
            </a:fld>
            <a:endParaRPr lang="en-GB">
              <a:cs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</p:grpSp>
      <p:sp>
        <p:nvSpPr>
          <p:cNvPr id="32769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2769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BC0BA-4732-4DB3-8E87-FA5D4EF6D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21C96-BE8F-46A2-9CCF-52A25E286B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A02D5-734F-4F9C-B981-97EE9932E1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51A26-77D2-449B-A617-AB69F8EF07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74C4A-FB1D-4D83-8A8F-21BB7F2A92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4182F-F670-480A-A680-312666979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B519E-3C43-49F1-9004-FF65DF2C6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5B898-CF14-4D80-965A-397E7C703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18DA0-BC2D-4D83-BD5D-5DC5A7E0AC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DCDE9-8621-4008-A1F1-A9999F9DA6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8FE15-F50E-40CF-A114-67FAA6859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1032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3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4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5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</p:grp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666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666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666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3BB3505-629E-4905-91AA-8F6CFB8BA2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7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¡"/>
        <a:defRPr sz="27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www.talbot.poole.sch.uk/index.php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bitesize/subjects/zv48q6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www.talbot.poole.sch.uk/index.php" TargetMode="External"/><Relationship Id="rId4" Type="http://schemas.openxmlformats.org/officeDocument/2006/relationships/hyperlink" Target="https://www.spellingshed.com/en-gb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ttrockstars.com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www.talbot.poole.sch.uk/index.php" TargetMode="External"/><Relationship Id="rId4" Type="http://schemas.openxmlformats.org/officeDocument/2006/relationships/hyperlink" Target="https://www.bbc.co.uk/bitesize/subjects/z826n39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bot.poole.sch.uk/index.php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3278826" y="6238875"/>
            <a:ext cx="25863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b="1">
                <a:solidFill>
                  <a:schemeClr val="hlink"/>
                </a:solidFill>
              </a:rPr>
              <a:t>www.talbot.poole.sch.uk</a:t>
            </a:r>
          </a:p>
        </p:txBody>
      </p:sp>
      <p:pic>
        <p:nvPicPr>
          <p:cNvPr id="3086" name="Picture 14" descr="School sket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021288"/>
            <a:ext cx="1395264" cy="673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88" name="Picture 16" descr="Talbot Primary School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496" y="5704375"/>
            <a:ext cx="1296144" cy="1109001"/>
          </a:xfrm>
          <a:prstGeom prst="rect">
            <a:avLst/>
          </a:prstGeom>
          <a:noFill/>
        </p:spPr>
      </p:pic>
      <p:pic>
        <p:nvPicPr>
          <p:cNvPr id="15" name="Picture 16" descr="Talbot Primary School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2360" y="44624"/>
            <a:ext cx="1296144" cy="1109001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AA9904-ECC5-F943-F573-6402E5DDF287}"/>
              </a:ext>
            </a:extLst>
          </p:cNvPr>
          <p:cNvSpPr txBox="1"/>
          <p:nvPr/>
        </p:nvSpPr>
        <p:spPr>
          <a:xfrm>
            <a:off x="251520" y="188640"/>
            <a:ext cx="705678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400" dirty="0">
                <a:latin typeface="Arial"/>
                <a:cs typeface="Arial"/>
              </a:rPr>
              <a:t>Talbot Primary School </a:t>
            </a:r>
            <a:endParaRPr lang="en-GB" sz="4400" dirty="0"/>
          </a:p>
          <a:p>
            <a:r>
              <a:rPr lang="en-GB" sz="4400" dirty="0"/>
              <a:t>SATs Presentation 2024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5704375"/>
            <a:ext cx="1296144" cy="1109001"/>
          </a:xfrm>
          <a:prstGeom prst="rect">
            <a:avLst/>
          </a:prstGeom>
          <a:noFill/>
        </p:spPr>
      </p:pic>
      <p:pic>
        <p:nvPicPr>
          <p:cNvPr id="3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7888" y="5715016"/>
            <a:ext cx="1296144" cy="1109001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1777736"/>
            <a:ext cx="828680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strike="noStrike" cap="none" normalizeH="0" baseline="0" dirty="0">
                <a:ln>
                  <a:noFill/>
                </a:ln>
                <a:effectLst/>
                <a:latin typeface="Arial Rounded MT Bold" pitchFamily="34" charset="0"/>
              </a:rPr>
              <a:t>Agenda</a:t>
            </a:r>
            <a:r>
              <a:rPr kumimoji="0" lang="en-US" sz="3200" b="0" i="0" strike="noStrike" cap="none" normalizeH="0" dirty="0">
                <a:ln>
                  <a:noFill/>
                </a:ln>
                <a:effectLst/>
                <a:latin typeface="Arial Rounded MT Bold" pitchFamily="34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baseline="0" dirty="0">
              <a:latin typeface="Arial Rounded MT Bold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3200" b="0" i="0" u="none" strike="noStrike" cap="none" normalizeH="0" dirty="0">
                <a:ln>
                  <a:noFill/>
                </a:ln>
                <a:effectLst/>
                <a:latin typeface="Arial Rounded MT Bold" pitchFamily="34" charset="0"/>
              </a:rPr>
              <a:t> Update you on the current testing process in May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en-US" sz="3200" baseline="0" dirty="0">
              <a:latin typeface="Arial Rounded MT Bold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3200" dirty="0">
                <a:latin typeface="Arial Rounded MT Bold" pitchFamily="34" charset="0"/>
              </a:rPr>
              <a:t> Provide examples of how you can best support your child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8229600" cy="778098"/>
          </a:xfrm>
        </p:spPr>
        <p:txBody>
          <a:bodyPr/>
          <a:lstStyle/>
          <a:p>
            <a:pPr eaLnBrk="1" hangingPunct="1"/>
            <a:r>
              <a:rPr lang="en-GB">
                <a:solidFill>
                  <a:schemeClr val="hlink"/>
                </a:solidFill>
                <a:latin typeface="Arial Rounded MT Bold" pitchFamily="34" charset="0"/>
              </a:rPr>
              <a:t>The Key Stage 2 Tests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750" y="778098"/>
            <a:ext cx="8640959" cy="5106640"/>
          </a:xfrm>
        </p:spPr>
        <p:txBody>
          <a:bodyPr/>
          <a:lstStyle/>
          <a:p>
            <a:pPr eaLnBrk="1" hangingPunct="1"/>
            <a:r>
              <a:rPr lang="en-GB" sz="2800" dirty="0">
                <a:latin typeface="Arial Rounded MT Bold" pitchFamily="34" charset="0"/>
              </a:rPr>
              <a:t>SAT stands for ‘Standardised Assessment Test’.</a:t>
            </a:r>
          </a:p>
          <a:p>
            <a:pPr eaLnBrk="1" hangingPunct="1"/>
            <a:r>
              <a:rPr lang="en-GB" sz="2800" dirty="0">
                <a:latin typeface="Arial Rounded MT Bold" pitchFamily="34" charset="0"/>
              </a:rPr>
              <a:t>All children in the final year of Key Stage 2 are assessed in:</a:t>
            </a:r>
          </a:p>
          <a:p>
            <a:pPr eaLnBrk="1" hangingPunct="1">
              <a:buFont typeface="Wingdings" pitchFamily="2" charset="2"/>
              <a:buNone/>
            </a:pPr>
            <a:endParaRPr lang="en-GB" sz="1600" dirty="0">
              <a:latin typeface="Arial Rounded MT Bold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400" dirty="0">
                <a:latin typeface="Arial Rounded MT Bold" pitchFamily="34" charset="0"/>
              </a:rPr>
              <a:t>English</a:t>
            </a:r>
          </a:p>
          <a:p>
            <a:pPr eaLnBrk="1" hangingPunct="1">
              <a:buFontTx/>
              <a:buChar char="-"/>
            </a:pPr>
            <a:r>
              <a:rPr lang="en-GB" sz="2400" dirty="0">
                <a:latin typeface="Arial Rounded MT Bold" pitchFamily="34" charset="0"/>
              </a:rPr>
              <a:t>Spelling, Punctuation and Grammar (2 papers)</a:t>
            </a:r>
          </a:p>
          <a:p>
            <a:pPr marL="0" indent="0" eaLnBrk="1" hangingPunct="1">
              <a:buNone/>
            </a:pPr>
            <a:r>
              <a:rPr lang="en-GB" sz="2400" dirty="0">
                <a:latin typeface="Arial Rounded MT Bold" pitchFamily="34" charset="0"/>
              </a:rPr>
              <a:t>Reading</a:t>
            </a:r>
          </a:p>
          <a:p>
            <a:pPr eaLnBrk="1" hangingPunct="1">
              <a:buFontTx/>
              <a:buChar char="-"/>
            </a:pPr>
            <a:r>
              <a:rPr lang="en-GB" sz="2400" dirty="0">
                <a:latin typeface="Arial Rounded MT Bold" pitchFamily="34" charset="0"/>
              </a:rPr>
              <a:t>Comprehension (1 paper)</a:t>
            </a:r>
          </a:p>
          <a:p>
            <a:pPr marL="0" indent="0" eaLnBrk="1" hangingPunct="1">
              <a:buNone/>
            </a:pPr>
            <a:r>
              <a:rPr lang="en-GB" sz="2400" dirty="0">
                <a:latin typeface="Arial Rounded MT Bold" pitchFamily="34" charset="0"/>
              </a:rPr>
              <a:t>Writing</a:t>
            </a:r>
          </a:p>
          <a:p>
            <a:pPr marL="0" indent="0" eaLnBrk="1" hangingPunct="1">
              <a:buNone/>
            </a:pPr>
            <a:r>
              <a:rPr lang="en-GB" sz="2400" dirty="0">
                <a:latin typeface="Arial Rounded MT Bold" pitchFamily="34" charset="0"/>
              </a:rPr>
              <a:t>- Teacher judgement (not tested)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dirty="0">
                <a:latin typeface="Arial Rounded MT Bold" pitchFamily="34" charset="0"/>
              </a:rPr>
              <a:t>Mathematics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dirty="0">
                <a:latin typeface="Arial Rounded MT Bold" pitchFamily="34" charset="0"/>
              </a:rPr>
              <a:t>- Arithmetic, Reasoning and Problem Solving (3 papers)</a:t>
            </a:r>
            <a:br>
              <a:rPr lang="en-GB" sz="2800" dirty="0">
                <a:latin typeface="Arial Rounded MT Bold" pitchFamily="34" charset="0"/>
              </a:rPr>
            </a:br>
            <a:r>
              <a:rPr lang="en-GB" sz="2800" dirty="0">
                <a:latin typeface="Arial Rounded MT Bold" pitchFamily="34" charset="0"/>
              </a:rPr>
              <a:t>			</a:t>
            </a:r>
          </a:p>
          <a:p>
            <a:pPr marL="0" indent="0" eaLnBrk="1" hangingPunct="1">
              <a:buNone/>
            </a:pPr>
            <a:endParaRPr lang="en-GB" sz="2800" dirty="0">
              <a:latin typeface="Arial Rounded MT Bold" pitchFamily="34" charset="0"/>
            </a:endParaRPr>
          </a:p>
        </p:txBody>
      </p:sp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eaLnBrk="1" hangingPunct="1"/>
            <a:r>
              <a:rPr lang="en-GB">
                <a:solidFill>
                  <a:schemeClr val="hlink"/>
                </a:solidFill>
                <a:latin typeface="Arial Rounded MT Bold" pitchFamily="34" charset="0"/>
              </a:rPr>
              <a:t>The Purpose of the Tests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98435"/>
            <a:ext cx="8229600" cy="492514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400" dirty="0">
                <a:latin typeface="Arial Rounded MT Bold" pitchFamily="34" charset="0"/>
              </a:rPr>
              <a:t>The Key Stage 2 tests are designed to test children’s knowledge and understanding of the Key Stage 2 programmes of study in English and Mathematics.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1600" dirty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>
                <a:latin typeface="Arial Rounded MT Bold" pitchFamily="34" charset="0"/>
              </a:rPr>
              <a:t>They provide a snapshot of a child’s attainment at the end of a Key Stage and help us to identify if they need additional support in a certain area.</a:t>
            </a:r>
          </a:p>
          <a:p>
            <a:pPr eaLnBrk="1" hangingPunct="1">
              <a:lnSpc>
                <a:spcPct val="90000"/>
              </a:lnSpc>
            </a:pPr>
            <a:endParaRPr lang="en-GB" sz="1600" dirty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>
                <a:latin typeface="Arial Rounded MT Bold" pitchFamily="34" charset="0"/>
              </a:rPr>
              <a:t>Each child is awarded a scaled score in Reading, Writing and Mathematics.</a:t>
            </a:r>
          </a:p>
        </p:txBody>
      </p:sp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>
                <a:solidFill>
                  <a:schemeClr val="hlink"/>
                </a:solidFill>
                <a:latin typeface="Arial Rounded MT Bold" pitchFamily="34" charset="0"/>
              </a:rPr>
              <a:t>How the SATs are scored</a:t>
            </a:r>
          </a:p>
        </p:txBody>
      </p:sp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95536" y="1916832"/>
            <a:ext cx="83928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Arial Rounded MT Bold" panose="020F0704030504030204" pitchFamily="34" charset="0"/>
              </a:rPr>
              <a:t>120 </a:t>
            </a:r>
            <a:r>
              <a:rPr lang="en-US" sz="2200" dirty="0">
                <a:latin typeface="Arial Rounded MT Bold" panose="020F0704030504030204" pitchFamily="34" charset="0"/>
              </a:rPr>
              <a:t>– This is the highest score a child can get in the KS2 SATs.</a:t>
            </a:r>
          </a:p>
          <a:p>
            <a:endParaRPr lang="en-US" sz="2200" dirty="0">
              <a:latin typeface="Arial Rounded MT Bold" panose="020F0704030504030204" pitchFamily="34" charset="0"/>
            </a:endParaRPr>
          </a:p>
          <a:p>
            <a:r>
              <a:rPr lang="en-US" sz="2200" b="1" dirty="0">
                <a:latin typeface="Arial Rounded MT Bold" panose="020F0704030504030204" pitchFamily="34" charset="0"/>
              </a:rPr>
              <a:t>GDS: 110-120 </a:t>
            </a:r>
            <a:r>
              <a:rPr lang="en-US" sz="2200" dirty="0">
                <a:latin typeface="Arial Rounded MT Bold" panose="020F0704030504030204" pitchFamily="34" charset="0"/>
              </a:rPr>
              <a:t>– Any score above 110 (including 120) means that a child has exceeded the expected standard in the test.</a:t>
            </a:r>
          </a:p>
          <a:p>
            <a:endParaRPr lang="en-US" sz="2200" dirty="0">
              <a:latin typeface="Arial Rounded MT Bold" panose="020F0704030504030204" pitchFamily="34" charset="0"/>
            </a:endParaRPr>
          </a:p>
          <a:p>
            <a:r>
              <a:rPr lang="en-US" sz="2200" b="1" dirty="0">
                <a:latin typeface="Arial Rounded MT Bold" panose="020F0704030504030204" pitchFamily="34" charset="0"/>
              </a:rPr>
              <a:t>EXS: 100-109 </a:t>
            </a:r>
            <a:r>
              <a:rPr lang="en-US" sz="2200" dirty="0">
                <a:latin typeface="Arial Rounded MT Bold" panose="020F0704030504030204" pitchFamily="34" charset="0"/>
              </a:rPr>
              <a:t>– This is the expected standard for children.</a:t>
            </a:r>
          </a:p>
          <a:p>
            <a:endParaRPr lang="en-US" sz="2200" dirty="0">
              <a:latin typeface="Arial Rounded MT Bold" panose="020F0704030504030204" pitchFamily="34" charset="0"/>
            </a:endParaRPr>
          </a:p>
          <a:p>
            <a:r>
              <a:rPr lang="en-US" sz="2200" b="1" dirty="0">
                <a:latin typeface="Arial Rounded MT Bold" panose="020F0704030504030204" pitchFamily="34" charset="0"/>
              </a:rPr>
              <a:t>WTS: 80-99 </a:t>
            </a:r>
            <a:r>
              <a:rPr lang="en-US" sz="2200" dirty="0">
                <a:latin typeface="Arial Rounded MT Bold" panose="020F0704030504030204" pitchFamily="34" charset="0"/>
              </a:rPr>
              <a:t>– Any child that is awarded a scaled score of 99 or below has not met the expected standard in their KS2 SATs.</a:t>
            </a:r>
          </a:p>
          <a:p>
            <a:endParaRPr lang="en-US" sz="2200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1143000"/>
          </a:xfrm>
        </p:spPr>
        <p:txBody>
          <a:bodyPr/>
          <a:lstStyle/>
          <a:p>
            <a:pPr eaLnBrk="1" hangingPunct="1"/>
            <a:r>
              <a:rPr lang="en-GB" dirty="0">
                <a:solidFill>
                  <a:schemeClr val="hlink"/>
                </a:solidFill>
                <a:latin typeface="Arial Rounded MT Bold" pitchFamily="34" charset="0"/>
              </a:rPr>
              <a:t>Test Timetable 2024</a:t>
            </a:r>
          </a:p>
        </p:txBody>
      </p:sp>
      <p:graphicFrame>
        <p:nvGraphicFramePr>
          <p:cNvPr id="31852" name="Group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29153"/>
              </p:ext>
            </p:extLst>
          </p:nvPr>
        </p:nvGraphicFramePr>
        <p:xfrm>
          <a:off x="0" y="1371600"/>
          <a:ext cx="9108504" cy="4282247"/>
        </p:xfrm>
        <a:graphic>
          <a:graphicData uri="http://schemas.openxmlformats.org/drawingml/2006/table">
            <a:tbl>
              <a:tblPr/>
              <a:tblGrid>
                <a:gridCol w="2277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7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7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7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904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Mon 13</a:t>
                      </a:r>
                      <a:r>
                        <a:rPr kumimoji="0" lang="en-GB" sz="21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th</a:t>
                      </a:r>
                      <a:r>
                        <a:rPr kumimoji="0" lang="en-GB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 May</a:t>
                      </a:r>
                    </a:p>
                  </a:txBody>
                  <a:tcPr marT="45712" marB="45712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Tues 14</a:t>
                      </a:r>
                      <a:r>
                        <a:rPr kumimoji="0" lang="en-GB" sz="21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th</a:t>
                      </a:r>
                      <a:r>
                        <a:rPr kumimoji="0" lang="en-GB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 May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Weds 15</a:t>
                      </a:r>
                      <a:r>
                        <a:rPr kumimoji="0" lang="en-GB" sz="21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th</a:t>
                      </a:r>
                      <a:r>
                        <a:rPr kumimoji="0" lang="en-GB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 May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Thurs 16</a:t>
                      </a:r>
                      <a:r>
                        <a:rPr kumimoji="0" lang="en-GB" sz="21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th</a:t>
                      </a:r>
                      <a:r>
                        <a:rPr kumimoji="0" lang="en-GB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 May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5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GPS Paper 1: Grammar &amp; Punctuation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45 mins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GPS Paper 2: Spelling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20 mins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34" charset="0"/>
                        <a:cs typeface="Arial" pitchFamily="34" charset="0"/>
                      </a:endParaRPr>
                    </a:p>
                  </a:txBody>
                  <a:tcPr marT="45712" marB="45712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Reading Paper 60 mins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Maths Paper 1: Arithmetic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30 mins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Maths Paper 2: Reasoning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40 mins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34" charset="0"/>
                        <a:cs typeface="Arial" pitchFamily="34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Maths Paper 3: Reasoning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  <a:cs typeface="Arial" pitchFamily="34" charset="0"/>
                        </a:rPr>
                        <a:t>40 mins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7856" y="5661248"/>
            <a:ext cx="1296144" cy="1109001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913AF6-99FF-7A72-387D-22239B6F36A0}"/>
              </a:ext>
            </a:extLst>
          </p:cNvPr>
          <p:cNvSpPr txBox="1"/>
          <p:nvPr/>
        </p:nvSpPr>
        <p:spPr>
          <a:xfrm>
            <a:off x="827584" y="5661248"/>
            <a:ext cx="7020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00" dirty="0">
                <a:latin typeface="Arial Rounded MT Bold" panose="020F0704030504030204" pitchFamily="34" charset="0"/>
              </a:rPr>
              <a:t>Additional time: 25% extra</a:t>
            </a:r>
          </a:p>
          <a:p>
            <a:endParaRPr lang="en-GB" sz="2100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 txBox="1">
            <a:spLocks noChangeArrowheads="1"/>
          </p:cNvSpPr>
          <p:nvPr/>
        </p:nvSpPr>
        <p:spPr bwMode="auto">
          <a:xfrm>
            <a:off x="2767013" y="2857500"/>
            <a:ext cx="36099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GB" sz="3800">
                <a:solidFill>
                  <a:schemeClr val="hlink"/>
                </a:solidFill>
                <a:latin typeface="Arial Rounded MT Bold" pitchFamily="34" charset="0"/>
              </a:rPr>
              <a:t>ENGLISH</a:t>
            </a:r>
          </a:p>
        </p:txBody>
      </p:sp>
      <p:pic>
        <p:nvPicPr>
          <p:cNvPr id="3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solidFill>
                  <a:schemeClr val="hlink"/>
                </a:solidFill>
                <a:latin typeface="Arial Rounded MT Bold" pitchFamily="34" charset="0"/>
              </a:rPr>
              <a:t>ENGLISH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13787" cy="4530725"/>
          </a:xfrm>
        </p:spPr>
        <p:txBody>
          <a:bodyPr/>
          <a:lstStyle/>
          <a:p>
            <a:pPr eaLnBrk="1" hangingPunct="1"/>
            <a:r>
              <a:rPr lang="en-GB" sz="2800" dirty="0">
                <a:latin typeface="Arial Rounded MT Bold" pitchFamily="34" charset="0"/>
              </a:rPr>
              <a:t>Tests:</a:t>
            </a:r>
          </a:p>
          <a:p>
            <a:pPr eaLnBrk="1" hangingPunct="1">
              <a:buFont typeface="Wingdings" pitchFamily="2" charset="2"/>
              <a:buNone/>
            </a:pPr>
            <a:endParaRPr lang="en-GB" sz="2800" dirty="0">
              <a:latin typeface="Arial Rounded MT Bold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800" dirty="0">
                <a:latin typeface="Arial Rounded MT Bold" pitchFamily="34" charset="0"/>
              </a:rPr>
              <a:t>		Reading Comprehension</a:t>
            </a:r>
          </a:p>
          <a:p>
            <a:pPr eaLnBrk="1" hangingPunct="1">
              <a:buFont typeface="Wingdings" pitchFamily="2" charset="2"/>
              <a:buNone/>
            </a:pPr>
            <a:endParaRPr lang="en-GB" sz="2800" dirty="0">
              <a:latin typeface="Arial Rounded MT Bold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800" dirty="0">
                <a:latin typeface="Arial Rounded MT Bold" pitchFamily="34" charset="0"/>
              </a:rPr>
              <a:t>		Grammar, Punctuation and Spelling</a:t>
            </a:r>
          </a:p>
          <a:p>
            <a:pPr eaLnBrk="1" hangingPunct="1">
              <a:buFont typeface="Wingdings" pitchFamily="2" charset="2"/>
              <a:buNone/>
            </a:pPr>
            <a:endParaRPr lang="en-GB" sz="2800" dirty="0">
              <a:latin typeface="Arial Rounded MT Bold" pitchFamily="34" charset="0"/>
            </a:endParaRPr>
          </a:p>
          <a:p>
            <a:pPr eaLnBrk="1" hangingPunct="1"/>
            <a:r>
              <a:rPr lang="en-GB" sz="2800" dirty="0">
                <a:latin typeface="Arial Rounded MT Bold" pitchFamily="34" charset="0"/>
              </a:rPr>
              <a:t>Teacher assessment:</a:t>
            </a:r>
          </a:p>
          <a:p>
            <a:pPr marL="0" indent="0" eaLnBrk="1" hangingPunct="1">
              <a:buNone/>
            </a:pPr>
            <a:r>
              <a:rPr lang="en-GB" sz="2800" dirty="0">
                <a:latin typeface="Arial Rounded MT Bold" pitchFamily="34" charset="0"/>
              </a:rPr>
              <a:t>	</a:t>
            </a:r>
          </a:p>
          <a:p>
            <a:pPr marL="0" indent="0" eaLnBrk="1" hangingPunct="1">
              <a:buNone/>
            </a:pPr>
            <a:r>
              <a:rPr lang="en-GB" sz="2800" dirty="0">
                <a:latin typeface="Arial Rounded MT Bold" pitchFamily="34" charset="0"/>
              </a:rPr>
              <a:t>	Writing (not tested) </a:t>
            </a:r>
          </a:p>
        </p:txBody>
      </p:sp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 txBox="1">
            <a:spLocks noChangeArrowheads="1"/>
          </p:cNvSpPr>
          <p:nvPr/>
        </p:nvSpPr>
        <p:spPr bwMode="auto">
          <a:xfrm>
            <a:off x="609600" y="1578496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GB" sz="3800" dirty="0">
                <a:solidFill>
                  <a:schemeClr val="hlink"/>
                </a:solidFill>
                <a:latin typeface="Arial Rounded MT Bold" pitchFamily="34" charset="0"/>
              </a:rPr>
              <a:t>Assessing Writing</a:t>
            </a:r>
          </a:p>
        </p:txBody>
      </p:sp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11188" y="2492896"/>
            <a:ext cx="7772400" cy="374441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en-GB" sz="2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Every pupil’s writing is continuously assessed throughout the year by the Year </a:t>
            </a:r>
            <a:r>
              <a:rPr lang="en-GB" sz="2200" kern="0">
                <a:latin typeface="Arial Rounded MT Bold" pitchFamily="34" charset="0"/>
                <a:cs typeface="+mn-cs"/>
              </a:rPr>
              <a:t>6</a:t>
            </a:r>
            <a:r>
              <a:rPr kumimoji="0" lang="en-GB" sz="2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 teachers.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tabLst/>
              <a:defRPr/>
            </a:pPr>
            <a:endParaRPr lang="en-GB" sz="2200" kern="0">
              <a:latin typeface="Arial Rounded MT Bold" pitchFamily="34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en-GB" sz="2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External Moderation</a:t>
            </a:r>
            <a:r>
              <a:rPr kumimoji="0" lang="en-GB" sz="2200" b="0" i="0" u="none" strike="noStrike" kern="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 is statutory.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tabLst/>
              <a:defRPr/>
            </a:pPr>
            <a:endParaRPr lang="en-GB" sz="2200" kern="0" baseline="0">
              <a:latin typeface="Arial Rounded MT Bold" pitchFamily="34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en-GB" sz="2200" b="0" i="0" u="none" strike="noStrike" kern="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A </a:t>
            </a:r>
            <a:r>
              <a:rPr lang="en-GB" sz="2200" kern="0" noProof="0">
                <a:latin typeface="Arial Rounded MT Bold" pitchFamily="34" charset="0"/>
                <a:cs typeface="+mn-cs"/>
              </a:rPr>
              <a:t>private DfE funded team of </a:t>
            </a:r>
            <a:r>
              <a:rPr lang="en-GB" sz="2200" kern="0">
                <a:latin typeface="Arial Rounded MT Bold" pitchFamily="34" charset="0"/>
                <a:cs typeface="+mn-cs"/>
              </a:rPr>
              <a:t>moderators </a:t>
            </a:r>
            <a:r>
              <a:rPr kumimoji="0" lang="en-GB" sz="2200" b="0" i="0" u="none" strike="noStrike" kern="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will visit the school to agree the teacher assessment levels for writing.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tabLst/>
              <a:defRPr/>
            </a:pPr>
            <a:endParaRPr lang="en-GB" sz="2200" kern="0" baseline="0">
              <a:latin typeface="Arial Rounded MT Bold" pitchFamily="34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tabLst/>
              <a:defRPr/>
            </a:pPr>
            <a:r>
              <a:rPr lang="en-GB" sz="2200" kern="0">
                <a:latin typeface="Arial Rounded MT Bold" pitchFamily="34" charset="0"/>
                <a:cs typeface="+mn-cs"/>
              </a:rPr>
              <a:t>Evidence from a range of subjects is required when agreeing the judgements – these should come from across the curriculum.</a:t>
            </a:r>
            <a:endParaRPr kumimoji="0" lang="en-GB" sz="2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solidFill>
                  <a:schemeClr val="hlink"/>
                </a:solidFill>
                <a:latin typeface="Arial Rounded MT Bold" pitchFamily="34" charset="0"/>
              </a:rPr>
              <a:t>The Reading Test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628800"/>
            <a:ext cx="7772400" cy="482411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400" dirty="0">
                <a:latin typeface="Arial Rounded MT Bold" pitchFamily="34" charset="0"/>
              </a:rPr>
              <a:t>The time allowed for the reading test will be one hour.</a:t>
            </a:r>
          </a:p>
          <a:p>
            <a:pPr eaLnBrk="1" hangingPunct="1">
              <a:lnSpc>
                <a:spcPct val="90000"/>
              </a:lnSpc>
            </a:pPr>
            <a:endParaRPr lang="en-GB" sz="1200" dirty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>
                <a:latin typeface="Arial Rounded MT Bold" pitchFamily="34" charset="0"/>
              </a:rPr>
              <a:t>The reading test will be marked out of 50.</a:t>
            </a:r>
          </a:p>
          <a:p>
            <a:pPr eaLnBrk="1" hangingPunct="1">
              <a:lnSpc>
                <a:spcPct val="90000"/>
              </a:lnSpc>
            </a:pPr>
            <a:endParaRPr lang="en-GB" sz="1200" dirty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>
                <a:latin typeface="Arial Rounded MT Bold" pitchFamily="34" charset="0"/>
              </a:rPr>
              <a:t>The paper contains three texts, each of which has a set of questions to respond to. These texts are not related.</a:t>
            </a:r>
          </a:p>
          <a:p>
            <a:pPr eaLnBrk="1" hangingPunct="1">
              <a:lnSpc>
                <a:spcPct val="90000"/>
              </a:lnSpc>
            </a:pPr>
            <a:endParaRPr lang="en-GB" sz="2400" dirty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>
                <a:latin typeface="Arial Rounded MT Bold" pitchFamily="34" charset="0"/>
              </a:rPr>
              <a:t>The test will focus on a range of different text types.  This will include fiction, non-fiction, and poetry.</a:t>
            </a:r>
          </a:p>
          <a:p>
            <a:pPr eaLnBrk="1" hangingPunct="1">
              <a:lnSpc>
                <a:spcPct val="90000"/>
              </a:lnSpc>
            </a:pPr>
            <a:endParaRPr lang="en-GB" sz="2400" dirty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>
                <a:latin typeface="Arial Rounded MT Bold" pitchFamily="34" charset="0"/>
              </a:rPr>
              <a:t>The children are expected to read at least 90 words per minute.</a:t>
            </a:r>
          </a:p>
        </p:txBody>
      </p:sp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>
                <a:solidFill>
                  <a:schemeClr val="hlink"/>
                </a:solidFill>
              </a:rPr>
              <a:t>Reading content domain</a:t>
            </a:r>
            <a:endParaRPr lang="en-US" b="1" dirty="0">
              <a:solidFill>
                <a:schemeClr val="hlink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800" dirty="0">
                <a:solidFill>
                  <a:srgbClr val="FFFF00"/>
                </a:solidFill>
                <a:latin typeface="Arial Rounded MT Bold" pitchFamily="34" charset="0"/>
              </a:rPr>
              <a:t>Explain the meaning of words in context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solidFill>
                  <a:srgbClr val="FFFF00"/>
                </a:solidFill>
                <a:latin typeface="Arial Rounded MT Bold" pitchFamily="34" charset="0"/>
              </a:rPr>
              <a:t>Retrieve and record information</a:t>
            </a:r>
            <a:endParaRPr lang="en-GB" sz="2800" dirty="0">
              <a:solidFill>
                <a:srgbClr val="FFFF00"/>
              </a:solidFill>
              <a:highlight>
                <a:srgbClr val="FFFF00"/>
              </a:highlight>
              <a:latin typeface="Arial Rounded MT Bold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Arial Rounded MT Bold" pitchFamily="34" charset="0"/>
              </a:rPr>
              <a:t>Summarise main ideas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solidFill>
                  <a:srgbClr val="FFFF00"/>
                </a:solidFill>
                <a:latin typeface="Arial Rounded MT Bold" pitchFamily="34" charset="0"/>
              </a:rPr>
              <a:t>Make inferences</a:t>
            </a:r>
            <a:endParaRPr lang="en-GB" sz="2800" dirty="0">
              <a:solidFill>
                <a:srgbClr val="FFFF00"/>
              </a:solidFill>
              <a:highlight>
                <a:srgbClr val="FFFF00"/>
              </a:highlight>
              <a:latin typeface="Arial Rounded MT Bold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Arial Rounded MT Bold" pitchFamily="34" charset="0"/>
              </a:rPr>
              <a:t>Predict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Arial Rounded MT Bold" pitchFamily="34" charset="0"/>
              </a:rPr>
              <a:t>Explain how information contributes to meaning as a whole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Arial Rounded MT Bold" pitchFamily="34" charset="0"/>
              </a:rPr>
              <a:t>Explain meaning is enhanced through choice of words and phrases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Arial Rounded MT Bold" pitchFamily="34" charset="0"/>
              </a:rPr>
              <a:t>Make comparisons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1" i="0" u="none" strike="noStrike" kern="0" cap="none" spc="0" normalizeH="0" baseline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Grammar, Punctuation</a:t>
            </a:r>
            <a:r>
              <a:rPr kumimoji="0" lang="en-GB" sz="3800" b="1" i="0" u="none" strike="noStrike" kern="0" cap="none" spc="0" normalizeH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and Spelling (GPS) </a:t>
            </a:r>
            <a:r>
              <a:rPr kumimoji="0" lang="en-GB" sz="3800" b="1" i="0" u="none" strike="noStrike" kern="0" cap="none" spc="0" normalizeH="0" baseline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content domain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51520" y="2060848"/>
            <a:ext cx="8229600" cy="4026669"/>
          </a:xfrm>
          <a:prstGeom prst="rect">
            <a:avLst/>
          </a:prstGeom>
        </p:spPr>
        <p:txBody>
          <a:bodyPr/>
          <a:lstStyle/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The </a:t>
            </a:r>
            <a:r>
              <a:rPr lang="en-GB" sz="2800" kern="0">
                <a:latin typeface="Arial Rounded MT Bold" pitchFamily="34" charset="0"/>
                <a:cs typeface="+mn-cs"/>
              </a:rPr>
              <a:t>GPS</a:t>
            </a:r>
            <a:r>
              <a:rPr kumimoji="0" lang="en-GB" sz="2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 assessment</a:t>
            </a:r>
            <a:r>
              <a:rPr kumimoji="0" lang="en-GB" sz="2800" b="0" i="0" u="none" strike="noStrike" kern="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 tests pupils knowledge and skills in several areas</a:t>
            </a: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800" kern="0">
              <a:latin typeface="Arial Rounded MT Bold" pitchFamily="34" charset="0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0" cap="none" spc="0" normalizeH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800" kern="0">
              <a:latin typeface="Arial Rounded MT Bold" pitchFamily="34" charset="0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0" cap="none" spc="0" normalizeH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tabLst/>
              <a:defRPr/>
            </a:pPr>
            <a:endParaRPr lang="en-GB" sz="2800" kern="0" baseline="0">
              <a:latin typeface="Arial Rounded MT Bold" pitchFamily="34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en-GB" sz="2800" b="0" i="0" u="none" strike="noStrike" kern="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It is a 45 minute assessment.</a:t>
            </a:r>
          </a:p>
          <a:p>
            <a:pPr marR="0" lvl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endParaRPr lang="en-GB" sz="2800" kern="0" baseline="0">
              <a:latin typeface="Arial Rounded MT Bold" pitchFamily="34" charset="0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43CFF8-1B54-0CA3-68F4-FA7CBD610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14" y="3284984"/>
            <a:ext cx="7421011" cy="124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40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en-GB" sz="3800" b="1" kern="0" dirty="0">
                <a:solidFill>
                  <a:schemeClr val="hlink"/>
                </a:solidFill>
              </a:rPr>
              <a:t>Grammar, Punctuation and Spelling test (GPS)</a:t>
            </a:r>
            <a:endParaRPr lang="en-US" sz="3800" b="1" kern="0" dirty="0">
              <a:solidFill>
                <a:schemeClr val="hlink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51520" y="2348880"/>
            <a:ext cx="8229600" cy="3738637"/>
          </a:xfrm>
          <a:prstGeom prst="rect">
            <a:avLst/>
          </a:prstGeom>
        </p:spPr>
        <p:txBody>
          <a:bodyPr/>
          <a:lstStyle/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The Spelling Test </a:t>
            </a:r>
            <a:r>
              <a:rPr lang="en-GB" sz="2800" kern="0">
                <a:latin typeface="Arial Rounded MT Bold" pitchFamily="34" charset="0"/>
                <a:cs typeface="+mn-cs"/>
              </a:rPr>
              <a:t>consists of 20 target words, presented within 20 distinct, contextualised sentences. </a:t>
            </a: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kern="0">
                <a:latin typeface="Arial Rounded MT Bold" pitchFamily="34" charset="0"/>
                <a:cs typeface="+mn-cs"/>
              </a:rPr>
              <a:t>The test may include example words and words drawn from the Key Stage 2 word lists, but will not be limited to these.  </a:t>
            </a:r>
            <a:endParaRPr kumimoji="0" lang="en-GB" sz="2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35696" y="1844824"/>
            <a:ext cx="550954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>
                <a:solidFill>
                  <a:schemeClr val="hlink"/>
                </a:solidFill>
                <a:latin typeface="Arial Rounded MT Bold" pitchFamily="34" charset="0"/>
              </a:rPr>
              <a:t>What can I do to help my child?</a:t>
            </a:r>
            <a:endParaRPr lang="en-GB" sz="8000"/>
          </a:p>
        </p:txBody>
      </p:sp>
    </p:spTree>
    <p:extLst>
      <p:ext uri="{BB962C8B-B14F-4D97-AF65-F5344CB8AC3E}">
        <p14:creationId xmlns:p14="http://schemas.microsoft.com/office/powerpoint/2010/main" val="3860741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675329" y="1051748"/>
            <a:ext cx="746983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en-GB" sz="2200" b="1" dirty="0">
                <a:latin typeface="Arial Rounded MT Bold" pitchFamily="34" charset="0"/>
              </a:rPr>
              <a:t>1.   Read...read...read...read...</a:t>
            </a:r>
          </a:p>
          <a:p>
            <a:pPr marL="457200" indent="-457200">
              <a:spcBef>
                <a:spcPct val="50000"/>
              </a:spcBef>
            </a:pPr>
            <a:r>
              <a:rPr lang="en-GB" sz="2200" b="1" dirty="0">
                <a:latin typeface="Arial Rounded MT Bold" pitchFamily="34" charset="0"/>
              </a:rPr>
              <a:t>2.	Use internet sites such as: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ü"/>
            </a:pPr>
            <a:r>
              <a:rPr lang="en-GB" sz="2200" dirty="0">
                <a:solidFill>
                  <a:srgbClr val="FFFF00"/>
                </a:solidFill>
                <a:latin typeface="Arial Rounded MT Bold" pitchFamily="34" charset="0"/>
                <a:hlinkClick r:id="rId3"/>
              </a:rPr>
              <a:t>https://www.bbc.co.uk/bitesize/subjects/zv48q6f</a:t>
            </a:r>
            <a:endParaRPr lang="en-GB" sz="22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675329" y="3070596"/>
            <a:ext cx="7127875" cy="2223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AutoNum type="arabicPeriod" startAt="4"/>
            </a:pPr>
            <a:r>
              <a:rPr lang="en-GB" sz="2200" dirty="0">
                <a:latin typeface="Arial Rounded MT Bold" pitchFamily="34" charset="0"/>
              </a:rPr>
              <a:t>Provide a quiet working area at home where your child can revise.</a:t>
            </a:r>
          </a:p>
          <a:p>
            <a:pPr marL="457200" indent="-457200">
              <a:spcBef>
                <a:spcPct val="50000"/>
              </a:spcBef>
              <a:buAutoNum type="arabicPeriod" startAt="4"/>
            </a:pPr>
            <a:r>
              <a:rPr lang="en-GB" sz="2200" dirty="0">
                <a:latin typeface="Arial Rounded MT Bold" pitchFamily="34" charset="0"/>
              </a:rPr>
              <a:t>Practise Spellings</a:t>
            </a:r>
          </a:p>
          <a:p>
            <a:pPr marL="800100" lvl="2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latin typeface="Arial Rounded MT Bold" pitchFamily="34" charset="0"/>
                <a:hlinkClick r:id="rId4"/>
              </a:rPr>
              <a:t>https://www.spellingshed.com/en-gb/</a:t>
            </a:r>
            <a:endParaRPr lang="en-GB" sz="1900" dirty="0">
              <a:latin typeface="Arial Rounded MT Bold" pitchFamily="34" charset="0"/>
            </a:endParaRPr>
          </a:p>
          <a:p>
            <a:pPr marL="457200" indent="-457200">
              <a:spcBef>
                <a:spcPct val="50000"/>
              </a:spcBef>
              <a:buAutoNum type="arabicPeriod" startAt="4"/>
            </a:pPr>
            <a:endParaRPr lang="en-GB" sz="2200" dirty="0">
              <a:latin typeface="Arial Rounded MT Bold" pitchFamily="34" charset="0"/>
            </a:endParaRP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683568" y="4351121"/>
            <a:ext cx="8027987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endParaRPr lang="en-GB" sz="2200" dirty="0">
              <a:latin typeface="Arial Rounded MT Bold" pitchFamily="34" charset="0"/>
            </a:endParaRP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ü"/>
            </a:pPr>
            <a:r>
              <a:rPr lang="en-GB" sz="2200" dirty="0">
                <a:latin typeface="Arial Rounded MT Bold" pitchFamily="34" charset="0"/>
              </a:rPr>
              <a:t>Share items of interest (newspaper articles or texts you find interesting) with your child.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ü"/>
            </a:pPr>
            <a:r>
              <a:rPr lang="en-GB" sz="2200" dirty="0">
                <a:latin typeface="Arial Rounded MT Bold" pitchFamily="34" charset="0"/>
              </a:rPr>
              <a:t>Read...read...read...read...read...</a:t>
            </a:r>
          </a:p>
        </p:txBody>
      </p:sp>
      <p:sp>
        <p:nvSpPr>
          <p:cNvPr id="16389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702151" y="268044"/>
            <a:ext cx="7613650" cy="609600"/>
          </a:xfrm>
        </p:spPr>
        <p:txBody>
          <a:bodyPr/>
          <a:lstStyle/>
          <a:p>
            <a:pPr eaLnBrk="1" hangingPunct="1"/>
            <a:r>
              <a:rPr lang="en-US">
                <a:solidFill>
                  <a:schemeClr val="hlink"/>
                </a:solidFill>
                <a:latin typeface="Arial Rounded MT Bold" pitchFamily="34" charset="0"/>
              </a:rPr>
              <a:t>English revision at home.</a:t>
            </a:r>
          </a:p>
        </p:txBody>
      </p:sp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683568" y="2588384"/>
            <a:ext cx="7127875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457200" indent="-457200"/>
            <a:r>
              <a:rPr lang="en-GB" sz="2200" dirty="0">
                <a:latin typeface="Arial Rounded MT Bold" pitchFamily="34" charset="0"/>
              </a:rPr>
              <a:t>3.  Encourage reading, reading, reading………</a:t>
            </a:r>
            <a:r>
              <a:rPr lang="en-GB" sz="2400" dirty="0">
                <a:latin typeface="Arial Rounded MT Bold" pitchFamily="34" charset="0"/>
              </a:rPr>
              <a:t> </a:t>
            </a:r>
          </a:p>
        </p:txBody>
      </p:sp>
      <p:pic>
        <p:nvPicPr>
          <p:cNvPr id="7" name="Picture 16" descr="Talbot Primary School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 bwMode="auto">
          <a:xfrm>
            <a:off x="539750" y="476250"/>
            <a:ext cx="834009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English revision at home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83568" y="1546627"/>
            <a:ext cx="70866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en-GB" sz="2200" b="1">
                <a:latin typeface="Arial Rounded MT Bold" pitchFamily="34" charset="0"/>
              </a:rPr>
              <a:t>6.   Read...read...read...read...</a:t>
            </a:r>
          </a:p>
          <a:p>
            <a:pPr marL="457200" indent="-457200">
              <a:spcBef>
                <a:spcPct val="50000"/>
              </a:spcBef>
              <a:buAutoNum type="arabicPeriod" startAt="7"/>
            </a:pPr>
            <a:r>
              <a:rPr lang="en-GB" sz="2200" b="1">
                <a:latin typeface="Arial Rounded MT Bold" pitchFamily="34" charset="0"/>
              </a:rPr>
              <a:t>Ensure homework is completed</a:t>
            </a:r>
          </a:p>
          <a:p>
            <a:pPr marL="457200" indent="-457200">
              <a:spcBef>
                <a:spcPct val="50000"/>
              </a:spcBef>
              <a:buAutoNum type="arabicPeriod" startAt="7"/>
            </a:pPr>
            <a:r>
              <a:rPr lang="en-GB" sz="2200" b="1">
                <a:latin typeface="Arial Rounded MT Bold" pitchFamily="34" charset="0"/>
              </a:rPr>
              <a:t>On the spot / in the car spellings – test whilst on the road!</a:t>
            </a:r>
          </a:p>
          <a:p>
            <a:pPr marL="457200" indent="-457200">
              <a:spcBef>
                <a:spcPct val="50000"/>
              </a:spcBef>
              <a:buAutoNum type="arabicPeriod" startAt="7"/>
            </a:pPr>
            <a:r>
              <a:rPr lang="en-GB" sz="2200" b="1">
                <a:latin typeface="Arial Rounded MT Bold" pitchFamily="34" charset="0"/>
              </a:rPr>
              <a:t>Read...read...read...read...</a:t>
            </a:r>
          </a:p>
          <a:p>
            <a:pPr marL="457200" indent="-457200">
              <a:spcBef>
                <a:spcPct val="50000"/>
              </a:spcBef>
              <a:buAutoNum type="arabicPeriod" startAt="7"/>
            </a:pPr>
            <a:r>
              <a:rPr lang="en-GB" sz="2200" b="1">
                <a:latin typeface="Arial Rounded MT Bold" pitchFamily="34" charset="0"/>
              </a:rPr>
              <a:t> Ask your child’s class teacher for further support.</a:t>
            </a:r>
            <a:endParaRPr lang="en-GB" sz="2200">
              <a:latin typeface="Arial Rounded MT Bold" pitchFamily="34" charset="0"/>
            </a:endParaRPr>
          </a:p>
        </p:txBody>
      </p:sp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 txBox="1">
            <a:spLocks noChangeArrowheads="1"/>
          </p:cNvSpPr>
          <p:nvPr/>
        </p:nvSpPr>
        <p:spPr bwMode="auto">
          <a:xfrm>
            <a:off x="2659063" y="2857500"/>
            <a:ext cx="38258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GB" sz="3800">
                <a:solidFill>
                  <a:schemeClr val="hlink"/>
                </a:solidFill>
                <a:latin typeface="Arial Rounded MT Bold" pitchFamily="34" charset="0"/>
              </a:rPr>
              <a:t>MATHEMATICS</a:t>
            </a:r>
          </a:p>
        </p:txBody>
      </p:sp>
      <p:pic>
        <p:nvPicPr>
          <p:cNvPr id="3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solidFill>
                  <a:schemeClr val="hlink"/>
                </a:solidFill>
                <a:latin typeface="Arial Rounded MT Bold" pitchFamily="34" charset="0"/>
              </a:rPr>
              <a:t>MATHEMATICS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GB" sz="2800" dirty="0">
              <a:latin typeface="Arial Rounded MT Bold" pitchFamily="34" charset="0"/>
            </a:endParaRPr>
          </a:p>
          <a:p>
            <a:pPr eaLnBrk="1" hangingPunct="1"/>
            <a:r>
              <a:rPr lang="en-GB" sz="2800" dirty="0">
                <a:latin typeface="Arial Rounded MT Bold" pitchFamily="34" charset="0"/>
              </a:rPr>
              <a:t>Test 1 - 30 minute arithmetic paper</a:t>
            </a:r>
          </a:p>
          <a:p>
            <a:pPr eaLnBrk="1" hangingPunct="1"/>
            <a:endParaRPr lang="en-GB" sz="2800" dirty="0">
              <a:latin typeface="Arial Rounded MT Bold" pitchFamily="34" charset="0"/>
            </a:endParaRPr>
          </a:p>
          <a:p>
            <a:pPr eaLnBrk="1" hangingPunct="1"/>
            <a:r>
              <a:rPr lang="en-GB" sz="2800" dirty="0">
                <a:latin typeface="Arial Rounded MT Bold" pitchFamily="34" charset="0"/>
              </a:rPr>
              <a:t>Test 2 &amp; 3 - 45 minute reasoning and problem solving papers</a:t>
            </a:r>
            <a:br>
              <a:rPr lang="en-GB" sz="2800" dirty="0">
                <a:latin typeface="Arial Rounded MT Bold" pitchFamily="34" charset="0"/>
              </a:rPr>
            </a:br>
            <a:endParaRPr lang="en-GB" sz="2800" dirty="0">
              <a:latin typeface="Arial Rounded MT Bold" pitchFamily="34" charset="0"/>
            </a:endParaRPr>
          </a:p>
        </p:txBody>
      </p:sp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76DF2-4A94-E9E9-7C59-0BC32D670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6DF5E03-37B2-E3FA-0717-C22621F48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>
                <a:solidFill>
                  <a:schemeClr val="hlink"/>
                </a:solidFill>
              </a:rPr>
              <a:t>Mathematics content domain</a:t>
            </a:r>
            <a:endParaRPr lang="en-US" b="1" dirty="0">
              <a:solidFill>
                <a:schemeClr val="hlink"/>
              </a:solidFill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26E1BA1-2566-E63C-B1BC-74E69AA8CF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Arial Rounded MT Bold" pitchFamily="34" charset="0"/>
              </a:rPr>
              <a:t>Number and place value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solidFill>
                  <a:srgbClr val="FFFF00"/>
                </a:solidFill>
                <a:latin typeface="Arial Rounded MT Bold" pitchFamily="34" charset="0"/>
              </a:rPr>
              <a:t>Calculation (addition, subtraction, multiplication, division)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solidFill>
                  <a:srgbClr val="FFFF00"/>
                </a:solidFill>
                <a:latin typeface="Arial Rounded MT Bold" pitchFamily="34" charset="0"/>
              </a:rPr>
              <a:t>Fractions, decimals and percentages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Arial Rounded MT Bold" pitchFamily="34" charset="0"/>
              </a:rPr>
              <a:t>Ratio and proportion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Arial Rounded MT Bold" pitchFamily="34" charset="0"/>
              </a:rPr>
              <a:t>Algebra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Arial Rounded MT Bold" pitchFamily="34" charset="0"/>
              </a:rPr>
              <a:t>Measurement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Arial Rounded MT Bold" pitchFamily="34" charset="0"/>
              </a:rPr>
              <a:t>Geometry – properties of shapes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Arial Rounded MT Bold" pitchFamily="34" charset="0"/>
              </a:rPr>
              <a:t>Geometry – position and direction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Arial Rounded MT Bold" pitchFamily="34" charset="0"/>
              </a:rPr>
              <a:t>Statistics</a:t>
            </a:r>
          </a:p>
        </p:txBody>
      </p:sp>
      <p:pic>
        <p:nvPicPr>
          <p:cNvPr id="4" name="Picture 16" descr="Talbot Primary School">
            <a:hlinkClick r:id="rId3"/>
            <a:extLst>
              <a:ext uri="{FF2B5EF4-FFF2-40B4-BE49-F238E27FC236}">
                <a16:creationId xmlns:a16="http://schemas.microsoft.com/office/drawing/2014/main" id="{14F048F7-F8AE-DB0A-37EE-11741FAE0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1999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solidFill>
                  <a:schemeClr val="hlink"/>
                </a:solidFill>
                <a:latin typeface="Arial Rounded MT Bold" pitchFamily="34" charset="0"/>
              </a:rPr>
              <a:t>EQUIPMENT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989138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800" dirty="0">
                <a:latin typeface="Arial Rounded MT Bold" pitchFamily="34" charset="0"/>
              </a:rPr>
              <a:t>Your child will need to be confident using: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1100" dirty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1800" dirty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dirty="0">
                <a:latin typeface="Arial Rounded MT Bold" pitchFamily="34" charset="0"/>
              </a:rPr>
              <a:t>A ruler to measure in cm and mm </a:t>
            </a:r>
          </a:p>
          <a:p>
            <a:pPr eaLnBrk="1" hangingPunct="1">
              <a:lnSpc>
                <a:spcPct val="90000"/>
              </a:lnSpc>
            </a:pPr>
            <a:endParaRPr lang="en-GB" sz="1800" dirty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dirty="0">
                <a:latin typeface="Arial Rounded MT Bold" pitchFamily="34" charset="0"/>
              </a:rPr>
              <a:t>A protractor (an angle measurer)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sz="1800" dirty="0">
              <a:latin typeface="Arial Rounded MT Bold" pitchFamily="34" charset="0"/>
            </a:endParaRPr>
          </a:p>
        </p:txBody>
      </p:sp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35696" y="1844824"/>
            <a:ext cx="550954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>
                <a:solidFill>
                  <a:schemeClr val="hlink"/>
                </a:solidFill>
                <a:latin typeface="Arial Rounded MT Bold" pitchFamily="34" charset="0"/>
              </a:rPr>
              <a:t>What can I do to help my child?</a:t>
            </a:r>
            <a:endParaRPr lang="en-GB" sz="8000"/>
          </a:p>
        </p:txBody>
      </p:sp>
    </p:spTree>
    <p:extLst>
      <p:ext uri="{BB962C8B-B14F-4D97-AF65-F5344CB8AC3E}">
        <p14:creationId xmlns:p14="http://schemas.microsoft.com/office/powerpoint/2010/main" val="37901734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7772400" cy="685800"/>
          </a:xfrm>
        </p:spPr>
        <p:txBody>
          <a:bodyPr/>
          <a:lstStyle/>
          <a:p>
            <a:pPr eaLnBrk="1" hangingPunct="1"/>
            <a:r>
              <a:rPr lang="en-GB" dirty="0">
                <a:solidFill>
                  <a:schemeClr val="hlink"/>
                </a:solidFill>
                <a:latin typeface="Arial Rounded MT Bold" pitchFamily="34" charset="0"/>
              </a:rPr>
              <a:t>Maths revision at home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7223"/>
            <a:ext cx="8229600" cy="518410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200" dirty="0">
                <a:latin typeface="Arial Rounded MT Bold" pitchFamily="34" charset="0"/>
              </a:rPr>
              <a:t>Review SATs papers that your child has completed.</a:t>
            </a:r>
          </a:p>
          <a:p>
            <a:pPr eaLnBrk="1" hangingPunct="1">
              <a:lnSpc>
                <a:spcPct val="90000"/>
              </a:lnSpc>
            </a:pPr>
            <a:r>
              <a:rPr lang="en-GB" sz="2200" dirty="0">
                <a:latin typeface="Arial Rounded MT Bold" pitchFamily="34" charset="0"/>
              </a:rPr>
              <a:t>Practice papers will be worked on at school and will  sometimes be sent home with your child.</a:t>
            </a:r>
          </a:p>
          <a:p>
            <a:pPr eaLnBrk="1" hangingPunct="1">
              <a:lnSpc>
                <a:spcPct val="90000"/>
              </a:lnSpc>
            </a:pPr>
            <a:r>
              <a:rPr lang="en-GB" sz="2200" dirty="0">
                <a:latin typeface="Arial Rounded MT Bold" pitchFamily="34" charset="0"/>
              </a:rPr>
              <a:t>Practise mental arithmetic with your child and methods used in school.</a:t>
            </a:r>
            <a:endParaRPr lang="en-GB" sz="2200" dirty="0">
              <a:solidFill>
                <a:schemeClr val="accent1"/>
              </a:solidFill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200" dirty="0">
                <a:latin typeface="Arial Rounded MT Bold" pitchFamily="34" charset="0"/>
              </a:rPr>
              <a:t>Encourage your child to read information sources such as charts and timetables.</a:t>
            </a:r>
          </a:p>
          <a:p>
            <a:pPr eaLnBrk="1" hangingPunct="1">
              <a:lnSpc>
                <a:spcPct val="90000"/>
              </a:lnSpc>
            </a:pPr>
            <a:r>
              <a:rPr lang="en-GB" sz="2200" dirty="0">
                <a:latin typeface="Arial Rounded MT Bold" pitchFamily="34" charset="0"/>
              </a:rPr>
              <a:t>Practise drawing and measuring shapes (and angles).</a:t>
            </a:r>
          </a:p>
          <a:p>
            <a:pPr eaLnBrk="1" hangingPunct="1">
              <a:lnSpc>
                <a:spcPct val="90000"/>
              </a:lnSpc>
            </a:pPr>
            <a:r>
              <a:rPr lang="en-GB" sz="2200" dirty="0">
                <a:latin typeface="Arial Rounded MT Bold" pitchFamily="34" charset="0"/>
              </a:rPr>
              <a:t>Practise converting metric weights and measures e.g. 17 kg = 17,000 g, 2.05 l  = 2050 ml.</a:t>
            </a:r>
          </a:p>
          <a:p>
            <a:pPr eaLnBrk="1" hangingPunct="1">
              <a:lnSpc>
                <a:spcPct val="90000"/>
              </a:lnSpc>
            </a:pPr>
            <a:r>
              <a:rPr lang="en-GB" sz="2200" dirty="0">
                <a:latin typeface="Arial Rounded MT Bold" pitchFamily="34" charset="0"/>
              </a:rPr>
              <a:t>Measure and weigh variety of objects e.g. an apple.</a:t>
            </a:r>
          </a:p>
          <a:p>
            <a:pPr eaLnBrk="1" hangingPunct="1">
              <a:lnSpc>
                <a:spcPct val="90000"/>
              </a:lnSpc>
            </a:pPr>
            <a:r>
              <a:rPr lang="en-GB" sz="2200" dirty="0">
                <a:latin typeface="Arial Rounded MT Bold" pitchFamily="34" charset="0"/>
              </a:rPr>
              <a:t>Fractions, decimals and percentages</a:t>
            </a:r>
          </a:p>
          <a:p>
            <a:pPr eaLnBrk="1" hangingPunct="1">
              <a:lnSpc>
                <a:spcPct val="90000"/>
              </a:lnSpc>
            </a:pPr>
            <a:r>
              <a:rPr lang="en-GB" sz="2200" dirty="0">
                <a:latin typeface="Arial Rounded MT Bold" pitchFamily="34" charset="0"/>
              </a:rPr>
              <a:t>Practise reading questions CAREFULLY with your child.</a:t>
            </a:r>
          </a:p>
          <a:p>
            <a:pPr eaLnBrk="1" hangingPunct="1">
              <a:lnSpc>
                <a:spcPct val="90000"/>
              </a:lnSpc>
            </a:pPr>
            <a:endParaRPr lang="en-GB" sz="2400" dirty="0">
              <a:latin typeface="Arial Rounded MT Bold" pitchFamily="34" charset="0"/>
            </a:endParaRPr>
          </a:p>
        </p:txBody>
      </p:sp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/>
          <a:lstStyle/>
          <a:p>
            <a:pPr eaLnBrk="1" hangingPunct="1"/>
            <a:r>
              <a:rPr lang="en-GB" sz="3200" b="1" dirty="0">
                <a:solidFill>
                  <a:schemeClr val="hlink"/>
                </a:solidFill>
                <a:latin typeface="Arial Rounded MT Bold" panose="020F0704030504030204" pitchFamily="34" charset="0"/>
              </a:rPr>
              <a:t>Maths Revision at home</a:t>
            </a:r>
            <a:endParaRPr lang="en-US" sz="3200" b="1" dirty="0">
              <a:solidFill>
                <a:schemeClr val="hlink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268413"/>
            <a:ext cx="8640960" cy="5040907"/>
          </a:xfrm>
        </p:spPr>
        <p:txBody>
          <a:bodyPr/>
          <a:lstStyle/>
          <a:p>
            <a:pPr eaLnBrk="1" hangingPunct="1"/>
            <a:r>
              <a:rPr lang="en-GB" sz="2400" dirty="0">
                <a:latin typeface="Arial Rounded MT Bold" pitchFamily="34" charset="0"/>
              </a:rPr>
              <a:t>Practise times tables</a:t>
            </a:r>
          </a:p>
          <a:p>
            <a:pPr lvl="1" eaLnBrk="1" hangingPunct="1"/>
            <a:r>
              <a:rPr lang="en-GB" sz="1900" dirty="0">
                <a:latin typeface="Arial Rounded MT Bold" pitchFamily="34" charset="0"/>
                <a:hlinkClick r:id="rId3"/>
              </a:rPr>
              <a:t>https://ttrockstars.com/</a:t>
            </a:r>
            <a:endParaRPr lang="en-GB" sz="1900" dirty="0">
              <a:latin typeface="Arial Rounded MT Bold" pitchFamily="34" charset="0"/>
            </a:endParaRPr>
          </a:p>
          <a:p>
            <a:pPr eaLnBrk="1" hangingPunct="1"/>
            <a:r>
              <a:rPr lang="en-GB" sz="2400" dirty="0">
                <a:latin typeface="Arial Rounded MT Bold" pitchFamily="34" charset="0"/>
              </a:rPr>
              <a:t>Money – everyday transactions.</a:t>
            </a:r>
          </a:p>
          <a:p>
            <a:pPr eaLnBrk="1" hangingPunct="1"/>
            <a:r>
              <a:rPr lang="en-GB" sz="2400" dirty="0">
                <a:latin typeface="Arial Rounded MT Bold" pitchFamily="34" charset="0"/>
              </a:rPr>
              <a:t>Reading Calendars – knowing the difference between one date and another, how many days in each month, how many days in a year etc.</a:t>
            </a:r>
          </a:p>
          <a:p>
            <a:pPr eaLnBrk="1" hangingPunct="1"/>
            <a:r>
              <a:rPr lang="en-GB" sz="2400" dirty="0">
                <a:latin typeface="Arial Rounded MT Bold" pitchFamily="34" charset="0"/>
              </a:rPr>
              <a:t>Working out time problems – TV programmes.</a:t>
            </a:r>
          </a:p>
          <a:p>
            <a:pPr eaLnBrk="1" hangingPunct="1">
              <a:spcBef>
                <a:spcPct val="50000"/>
              </a:spcBef>
            </a:pPr>
            <a:r>
              <a:rPr lang="en-GB" sz="2400" dirty="0">
                <a:latin typeface="Arial Rounded MT Bold" pitchFamily="34" charset="0"/>
              </a:rPr>
              <a:t>Use internet sites such as: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ü"/>
            </a:pPr>
            <a:r>
              <a:rPr lang="en-GB" sz="2400" dirty="0">
                <a:latin typeface="Arial Rounded MT Bold" pitchFamily="34" charset="0"/>
                <a:hlinkClick r:id="rId4"/>
              </a:rPr>
              <a:t>https://www.bbc.co.uk/bitesize/subjects/z826n39</a:t>
            </a:r>
            <a:endParaRPr lang="en-GB" sz="2400" dirty="0">
              <a:latin typeface="Arial Rounded MT Bold" pitchFamily="34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ü"/>
            </a:pPr>
            <a:endParaRPr lang="en-GB" sz="2800" dirty="0">
              <a:latin typeface="Arial Rounded MT Bold" pitchFamily="34" charset="0"/>
            </a:endParaRPr>
          </a:p>
        </p:txBody>
      </p:sp>
      <p:pic>
        <p:nvPicPr>
          <p:cNvPr id="4" name="Picture 16" descr="Talbot Primary School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solidFill>
                  <a:schemeClr val="hlink"/>
                </a:solidFill>
                <a:latin typeface="Arial Rounded MT Bold" pitchFamily="34" charset="0"/>
              </a:rPr>
              <a:t>Reporting results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916113"/>
            <a:ext cx="7772400" cy="4114800"/>
          </a:xfrm>
        </p:spPr>
        <p:txBody>
          <a:bodyPr/>
          <a:lstStyle/>
          <a:p>
            <a:pPr eaLnBrk="1" hangingPunct="1"/>
            <a:r>
              <a:rPr lang="en-GB" dirty="0">
                <a:latin typeface="Arial Rounded MT Bold" pitchFamily="34" charset="0"/>
              </a:rPr>
              <a:t>All test papers are marked externally.</a:t>
            </a:r>
          </a:p>
          <a:p>
            <a:pPr eaLnBrk="1" hangingPunct="1"/>
            <a:r>
              <a:rPr lang="en-GB" dirty="0">
                <a:latin typeface="Arial Rounded MT Bold" pitchFamily="34" charset="0"/>
              </a:rPr>
              <a:t>Test results will be available to school in </a:t>
            </a:r>
            <a:r>
              <a:rPr lang="en-GB" u="sng" dirty="0">
                <a:solidFill>
                  <a:srgbClr val="FFC000"/>
                </a:solidFill>
                <a:latin typeface="Arial Rounded MT Bold" pitchFamily="34" charset="0"/>
              </a:rPr>
              <a:t>early July 2024</a:t>
            </a:r>
            <a:r>
              <a:rPr lang="en-GB" dirty="0">
                <a:latin typeface="Arial Rounded MT Bold" pitchFamily="34" charset="0"/>
              </a:rPr>
              <a:t>.</a:t>
            </a:r>
          </a:p>
          <a:p>
            <a:pPr eaLnBrk="1" hangingPunct="1"/>
            <a:r>
              <a:rPr lang="en-GB" dirty="0">
                <a:latin typeface="Arial Rounded MT Bold" pitchFamily="34" charset="0"/>
              </a:rPr>
              <a:t>Results are then issued to parents with each child’s end of year report in</a:t>
            </a:r>
            <a:r>
              <a:rPr lang="en-GB" dirty="0">
                <a:solidFill>
                  <a:schemeClr val="hlink"/>
                </a:solidFill>
                <a:latin typeface="Arial Rounded MT Bold" pitchFamily="34" charset="0"/>
              </a:rPr>
              <a:t> </a:t>
            </a:r>
            <a:r>
              <a:rPr lang="en-GB" dirty="0">
                <a:latin typeface="Arial Rounded MT Bold" pitchFamily="34" charset="0"/>
              </a:rPr>
              <a:t>July.</a:t>
            </a:r>
          </a:p>
        </p:txBody>
      </p:sp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>
                <a:solidFill>
                  <a:schemeClr val="hlink"/>
                </a:solidFill>
                <a:latin typeface="Arial Rounded MT Bold" pitchFamily="34" charset="0"/>
              </a:rPr>
              <a:t>And finally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12874"/>
            <a:ext cx="8568952" cy="532849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300">
                <a:latin typeface="Arial Rounded MT Bold" pitchFamily="34" charset="0"/>
              </a:rPr>
              <a:t>Our aim is for all children to reach their potential in their time at Talbot.</a:t>
            </a:r>
          </a:p>
          <a:p>
            <a:pPr eaLnBrk="1" hangingPunct="1">
              <a:lnSpc>
                <a:spcPct val="90000"/>
              </a:lnSpc>
            </a:pPr>
            <a:endParaRPr lang="en-GB" sz="230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300">
                <a:latin typeface="Arial Rounded MT Bold" pitchFamily="34" charset="0"/>
              </a:rPr>
              <a:t>This will be most successful in partnership with you and with your full support.</a:t>
            </a:r>
          </a:p>
          <a:p>
            <a:pPr eaLnBrk="1" hangingPunct="1">
              <a:lnSpc>
                <a:spcPct val="90000"/>
              </a:lnSpc>
            </a:pPr>
            <a:endParaRPr lang="en-GB" sz="230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300" b="1" u="sng">
                <a:latin typeface="Arial Rounded MT Bold" pitchFamily="34" charset="0"/>
              </a:rPr>
              <a:t>Full attendance </a:t>
            </a:r>
            <a:r>
              <a:rPr lang="en-GB" sz="2300">
                <a:latin typeface="Arial Rounded MT Bold" pitchFamily="34" charset="0"/>
              </a:rPr>
              <a:t>from here on in can really make a big difference – no holidays before or during the tests!</a:t>
            </a:r>
          </a:p>
          <a:p>
            <a:pPr eaLnBrk="1" hangingPunct="1">
              <a:lnSpc>
                <a:spcPct val="90000"/>
              </a:lnSpc>
            </a:pPr>
            <a:endParaRPr lang="en-GB" sz="230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300">
                <a:latin typeface="Arial Rounded MT Bold" pitchFamily="34" charset="0"/>
              </a:rPr>
              <a:t>Please keep in touch – keep using ClassDojo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sz="230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300">
                <a:latin typeface="Arial Rounded MT Bold" pitchFamily="34" charset="0"/>
              </a:rPr>
              <a:t>Thank you for your time and support. Are there any questions?</a:t>
            </a:r>
          </a:p>
        </p:txBody>
      </p:sp>
      <p:pic>
        <p:nvPicPr>
          <p:cNvPr id="4" name="Picture 16" descr="Talbot Primary Schoo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704375"/>
            <a:ext cx="1296144" cy="110900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Watermark">
  <a:themeElements>
    <a:clrScheme name="Watermark 7">
      <a:dk1>
        <a:srgbClr val="424458"/>
      </a:dk1>
      <a:lt1>
        <a:srgbClr val="FFFFFF"/>
      </a:lt1>
      <a:dk2>
        <a:srgbClr val="000066"/>
      </a:dk2>
      <a:lt2>
        <a:srgbClr val="FFFFFF"/>
      </a:lt2>
      <a:accent1>
        <a:srgbClr val="6666FF"/>
      </a:accent1>
      <a:accent2>
        <a:srgbClr val="333399"/>
      </a:accent2>
      <a:accent3>
        <a:srgbClr val="AAAAB8"/>
      </a:accent3>
      <a:accent4>
        <a:srgbClr val="DADADA"/>
      </a:accent4>
      <a:accent5>
        <a:srgbClr val="B8B8FF"/>
      </a:accent5>
      <a:accent6>
        <a:srgbClr val="2D2D8A"/>
      </a:accent6>
      <a:hlink>
        <a:srgbClr val="FF9900"/>
      </a:hlink>
      <a:folHlink>
        <a:srgbClr val="CCCC00"/>
      </a:folHlink>
    </a:clrScheme>
    <a:fontScheme name="Watermark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B4AC66C291EA4C815F5854B98E0D9D" ma:contentTypeVersion="14" ma:contentTypeDescription="Create a new document." ma:contentTypeScope="" ma:versionID="b999139e7ec8cb0f8ee896c297dad65c">
  <xsd:schema xmlns:xsd="http://www.w3.org/2001/XMLSchema" xmlns:xs="http://www.w3.org/2001/XMLSchema" xmlns:p="http://schemas.microsoft.com/office/2006/metadata/properties" xmlns:ns2="2e95e379-d253-4553-81fa-c2cc42f84713" xmlns:ns3="224240f8-cee9-4d6c-a354-f6cd1da4f06b" targetNamespace="http://schemas.microsoft.com/office/2006/metadata/properties" ma:root="true" ma:fieldsID="5c0b3b19e11a84b37029bf0d0a5c30e8" ns2:_="" ns3:_="">
    <xsd:import namespace="2e95e379-d253-4553-81fa-c2cc42f84713"/>
    <xsd:import namespace="224240f8-cee9-4d6c-a354-f6cd1da4f0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95e379-d253-4553-81fa-c2cc42f847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eb679b0-b88e-4d40-9c26-8b679175b9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4240f8-cee9-4d6c-a354-f6cd1da4f06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lcf76f155ced4ddcb4097134ff3c332f xmlns="2e95e379-d253-4553-81fa-c2cc42f8471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FF9F85C-CF2F-4D7D-A909-99BACDE1B8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0F3916-FE7B-46C7-A7CF-DE3FD17F738F}"/>
</file>

<file path=customXml/itemProps3.xml><?xml version="1.0" encoding="utf-8"?>
<ds:datastoreItem xmlns:ds="http://schemas.openxmlformats.org/officeDocument/2006/customXml" ds:itemID="{60910933-53D7-449A-9793-EB021271C9D1}">
  <ds:schemaRefs>
    <ds:schemaRef ds:uri="2001b5c7-fa51-4488-87b7-f8d35257da19"/>
    <ds:schemaRef ds:uri="a8998065-2b8f-42c2-b26e-5dd793536f4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0</TotalTime>
  <Words>1195</Words>
  <Application>Microsoft Office PowerPoint</Application>
  <PresentationFormat>On-screen Show (4:3)</PresentationFormat>
  <Paragraphs>200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Arial Rounded MT Bold</vt:lpstr>
      <vt:lpstr>Berlin Sans FB</vt:lpstr>
      <vt:lpstr>Times New Roman</vt:lpstr>
      <vt:lpstr>Wingdings</vt:lpstr>
      <vt:lpstr>Watermark</vt:lpstr>
      <vt:lpstr>PowerPoint Presentation</vt:lpstr>
      <vt:lpstr>PowerPoint Presentation</vt:lpstr>
      <vt:lpstr>The Key Stage 2 Tests</vt:lpstr>
      <vt:lpstr>The Purpose of the Tests</vt:lpstr>
      <vt:lpstr>How the SATs are scored</vt:lpstr>
      <vt:lpstr>Test Timetable 2024</vt:lpstr>
      <vt:lpstr>PowerPoint Presentation</vt:lpstr>
      <vt:lpstr>ENGLISH</vt:lpstr>
      <vt:lpstr>PowerPoint Presentation</vt:lpstr>
      <vt:lpstr>The Reading Test</vt:lpstr>
      <vt:lpstr>Reading content domain</vt:lpstr>
      <vt:lpstr>PowerPoint Presentation</vt:lpstr>
      <vt:lpstr>PowerPoint Presentation</vt:lpstr>
      <vt:lpstr>PowerPoint Presentation</vt:lpstr>
      <vt:lpstr>English revision at home.</vt:lpstr>
      <vt:lpstr>PowerPoint Presentation</vt:lpstr>
      <vt:lpstr>PowerPoint Presentation</vt:lpstr>
      <vt:lpstr>MATHEMATICS</vt:lpstr>
      <vt:lpstr>Mathematics content domain</vt:lpstr>
      <vt:lpstr>EQUIPMENT</vt:lpstr>
      <vt:lpstr>PowerPoint Presentation</vt:lpstr>
      <vt:lpstr>Maths revision at home</vt:lpstr>
      <vt:lpstr>Maths Revision at home</vt:lpstr>
      <vt:lpstr>Reporting results</vt:lpstr>
      <vt:lpstr>And finally</vt:lpstr>
    </vt:vector>
  </TitlesOfParts>
  <Company>Ferndown Middle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Key Stage 2 Tests.</dc:title>
  <dc:creator>ICT Co-Ordinator</dc:creator>
  <cp:lastModifiedBy>Becci Browne</cp:lastModifiedBy>
  <cp:revision>2</cp:revision>
  <cp:lastPrinted>2022-01-18T13:54:39Z</cp:lastPrinted>
  <dcterms:created xsi:type="dcterms:W3CDTF">2003-03-12T17:12:14Z</dcterms:created>
  <dcterms:modified xsi:type="dcterms:W3CDTF">2024-02-08T11:38:24Z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0x0101000BB4AC66C291EA4C815F5854B98E0D9D</vt:lpwstr>
  </property>
  <property fmtid="{D5CDD505-2E9C-101B-9397-08002B2CF9AE}" pid="3" name="Order">
    <vt:r8>95245200</vt:r8>
  </property>
  <property fmtid="{D5CDD505-2E9C-101B-9397-08002B2CF9AE}" pid="4" name="MediaServiceImageTags">
    <vt:lpwstr/>
  </property>
</Properties>
</file>